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rgbClr val="A32D2D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9C6-42D6-8588-23ECB8EBA07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9C6-42D6-8588-23ECB8EBA07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9C6-42D6-8588-23ECB8EBA075}"/>
              </c:ext>
            </c:extLst>
          </c:dPt>
          <c:dPt>
            <c:idx val="3"/>
            <c:invertIfNegative val="0"/>
            <c:bubble3D val="0"/>
            <c:spPr>
              <a:solidFill>
                <a:srgbClr val="BA751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9C6-42D6-8588-23ECB8EBA075}"/>
              </c:ext>
            </c:extLst>
          </c:dPt>
          <c:dPt>
            <c:idx val="4"/>
            <c:invertIfNegative val="0"/>
            <c:bubble3D val="0"/>
            <c:spPr>
              <a:solidFill>
                <a:srgbClr val="BA751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B9C6-42D6-8588-23ECB8EBA075}"/>
              </c:ext>
            </c:extLst>
          </c:dPt>
          <c:dPt>
            <c:idx val="5"/>
            <c:invertIfNegative val="0"/>
            <c:bubble3D val="0"/>
            <c:spPr>
              <a:solidFill>
                <a:srgbClr val="BA751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B9C6-42D6-8588-23ECB8EBA075}"/>
              </c:ext>
            </c:extLst>
          </c:dPt>
          <c:dPt>
            <c:idx val="6"/>
            <c:invertIfNegative val="0"/>
            <c:bubble3D val="0"/>
            <c:spPr>
              <a:solidFill>
                <a:srgbClr val="BA751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B9C6-42D6-8588-23ECB8EBA075}"/>
              </c:ext>
            </c:extLst>
          </c:dPt>
          <c:dPt>
            <c:idx val="7"/>
            <c:invertIfNegative val="0"/>
            <c:bubble3D val="0"/>
            <c:spPr>
              <a:solidFill>
                <a:srgbClr val="185FA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B9C6-42D6-8588-23ECB8EBA075}"/>
              </c:ext>
            </c:extLst>
          </c:dPt>
          <c:dPt>
            <c:idx val="8"/>
            <c:invertIfNegative val="0"/>
            <c:bubble3D val="0"/>
            <c:spPr>
              <a:solidFill>
                <a:srgbClr val="185FA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B9C6-42D6-8588-23ECB8EBA075}"/>
              </c:ext>
            </c:extLst>
          </c:dPt>
          <c:dPt>
            <c:idx val="9"/>
            <c:invertIfNegative val="0"/>
            <c:bubble3D val="0"/>
            <c:spPr>
              <a:solidFill>
                <a:srgbClr val="185FA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B9C6-42D6-8588-23ECB8EBA07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D7 Gov.</c:v>
                </c:pt>
                <c:pt idx="1">
                  <c:v>D3 Econ.</c:v>
                </c:pt>
                <c:pt idx="2">
                  <c:v>D6 Env.</c:v>
                </c:pt>
                <c:pt idx="3">
                  <c:v>D10 Social</c:v>
                </c:pt>
                <c:pt idx="4">
                  <c:v>D8 Culture</c:v>
                </c:pt>
                <c:pt idx="5">
                  <c:v>D5 Mobility</c:v>
                </c:pt>
                <c:pt idx="6">
                  <c:v>D4 Housing</c:v>
                </c:pt>
                <c:pt idx="7">
                  <c:v>D9 Digital</c:v>
                </c:pt>
                <c:pt idx="8">
                  <c:v>D2 Educ.</c:v>
                </c:pt>
                <c:pt idx="9">
                  <c:v>D1 Safety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2.11</c:v>
                </c:pt>
                <c:pt idx="1">
                  <c:v>2.71</c:v>
                </c:pt>
                <c:pt idx="2">
                  <c:v>2.79</c:v>
                </c:pt>
                <c:pt idx="3">
                  <c:v>3.04</c:v>
                </c:pt>
                <c:pt idx="4">
                  <c:v>3.11</c:v>
                </c:pt>
                <c:pt idx="5">
                  <c:v>3.22</c:v>
                </c:pt>
                <c:pt idx="6">
                  <c:v>3.32</c:v>
                </c:pt>
                <c:pt idx="7">
                  <c:v>3.53</c:v>
                </c:pt>
                <c:pt idx="8">
                  <c:v>3.57</c:v>
                </c:pt>
                <c:pt idx="9">
                  <c:v>3.88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9C6-42D6-8588-23ECB8EBA0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41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846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us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410075" y="1504718"/>
            <a:ext cx="4733925" cy="3638782"/>
          </a:xfrm>
          <a:prstGeom prst="rect">
            <a:avLst/>
          </a:prstGeom>
          <a:solidFill>
            <a:schemeClr val="bg1">
              <a:lumMod val="85000"/>
              <a:alpha val="12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100"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9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>
            <a:extLst>
              <a:ext uri="{FF2B5EF4-FFF2-40B4-BE49-F238E27FC236}">
                <a16:creationId xmlns:a16="http://schemas.microsoft.com/office/drawing/2014/main" id="{0747D37E-2893-48EA-B243-389131D490D0}"/>
              </a:ext>
            </a:extLst>
          </p:cNvPr>
          <p:cNvSpPr txBox="1"/>
          <p:nvPr/>
        </p:nvSpPr>
        <p:spPr>
          <a:xfrm>
            <a:off x="109195" y="1115408"/>
            <a:ext cx="5715135" cy="1200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99" b="1" dirty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Policy Analytics for Urban Wellbeing</a:t>
            </a:r>
            <a:endParaRPr lang="en-US" sz="3599" b="1" dirty="0">
              <a:solidFill>
                <a:srgbClr val="522284"/>
              </a:solidFill>
              <a:latin typeface="Century Gothic" panose="020B0502020202020204" pitchFamily="34" charset="0"/>
              <a:ea typeface="Roboto Black" panose="02000000000000000000" pitchFamily="2" charset="0"/>
              <a:cs typeface="Open Sans Light" panose="020B0306030504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02D3420-8C19-4543-860F-B30261C086DF}"/>
              </a:ext>
            </a:extLst>
          </p:cNvPr>
          <p:cNvSpPr txBox="1"/>
          <p:nvPr/>
        </p:nvSpPr>
        <p:spPr>
          <a:xfrm>
            <a:off x="453753" y="3125983"/>
            <a:ext cx="3956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Ivana </a:t>
            </a:r>
            <a:r>
              <a:rPr lang="en-US" sz="1200" b="1" dirty="0" err="1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Marjanović</a:t>
            </a:r>
            <a:r>
              <a:rPr lang="en-US" sz="1200" dirty="0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, </a:t>
            </a:r>
            <a:r>
              <a:rPr lang="en-US" sz="1200" dirty="0" err="1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Jelena</a:t>
            </a:r>
            <a:r>
              <a:rPr lang="en-US" sz="1200" dirty="0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 </a:t>
            </a:r>
            <a:r>
              <a:rPr lang="en-US" sz="1200" dirty="0" err="1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Stanković</a:t>
            </a:r>
            <a:r>
              <a:rPr lang="en-US" sz="1200" dirty="0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, Marina </a:t>
            </a:r>
            <a:r>
              <a:rPr lang="en-US" sz="1200" dirty="0" err="1" smtClean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Stanojević</a:t>
            </a:r>
            <a:endParaRPr lang="en-US" sz="1200" dirty="0">
              <a:solidFill>
                <a:srgbClr val="522284"/>
              </a:solidFill>
              <a:latin typeface="Century Gothic" panose="020B0502020202020204" pitchFamily="34" charset="0"/>
              <a:ea typeface="Roboto Black" panose="02000000000000000000" pitchFamily="2" charset="0"/>
              <a:cs typeface="Open Sans Light" panose="020B0306030504020204" pitchFamily="34" charset="0"/>
            </a:endParaRPr>
          </a:p>
          <a:p>
            <a:r>
              <a:rPr lang="en-US" sz="1200" dirty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University of </a:t>
            </a:r>
            <a:r>
              <a:rPr lang="en-US" sz="1200" dirty="0" err="1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Niš</a:t>
            </a:r>
            <a:r>
              <a:rPr lang="en-US" sz="1200" dirty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, Faculty of Economics, Serbia</a:t>
            </a:r>
          </a:p>
        </p:txBody>
      </p:sp>
      <p:pic>
        <p:nvPicPr>
          <p:cNvPr id="18" name="Picture 17" descr="A logo with a purple circle and a black background&#10;&#10;Description automatically generated">
            <a:extLst>
              <a:ext uri="{FF2B5EF4-FFF2-40B4-BE49-F238E27FC236}">
                <a16:creationId xmlns:a16="http://schemas.microsoft.com/office/drawing/2014/main" id="{EBB054B1-7F57-A7C1-2EB7-28D862A88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53" y="445411"/>
            <a:ext cx="2058758" cy="581214"/>
          </a:xfrm>
          <a:prstGeom prst="rect">
            <a:avLst/>
          </a:prstGeom>
        </p:spPr>
      </p:pic>
      <p:pic>
        <p:nvPicPr>
          <p:cNvPr id="22" name="Picture 21" descr="A blue circle with yellow text and a yellow ribbon&#10;&#10;Description automatically generated">
            <a:extLst>
              <a:ext uri="{FF2B5EF4-FFF2-40B4-BE49-F238E27FC236}">
                <a16:creationId xmlns:a16="http://schemas.microsoft.com/office/drawing/2014/main" id="{C30328F1-0351-8FF3-A43B-EB9121733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204" y="4292570"/>
            <a:ext cx="476613" cy="476613"/>
          </a:xfrm>
          <a:prstGeom prst="rect">
            <a:avLst/>
          </a:prstGeom>
        </p:spPr>
      </p:pic>
      <p:pic>
        <p:nvPicPr>
          <p:cNvPr id="3" name="Picture 2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5367536A-977F-A883-F9F9-4FB78CF2B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19" y="4425832"/>
            <a:ext cx="1425319" cy="30320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6E20F3F2-426B-C901-823C-F964C56949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t="32265" r="30261"/>
          <a:stretch/>
        </p:blipFill>
        <p:spPr>
          <a:xfrm>
            <a:off x="4318287" y="-27705"/>
            <a:ext cx="4825008" cy="4686371"/>
          </a:xfrm>
          <a:prstGeom prst="rect">
            <a:avLst/>
          </a:prstGeom>
        </p:spPr>
      </p:pic>
      <p:sp>
        <p:nvSpPr>
          <p:cNvPr id="9" name="Shape 3"/>
          <p:cNvSpPr/>
          <p:nvPr/>
        </p:nvSpPr>
        <p:spPr>
          <a:xfrm>
            <a:off x="3166079" y="403653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182F4A"/>
          </a:solidFill>
          <a:ln w="12700">
            <a:solidFill>
              <a:srgbClr val="182F4A"/>
            </a:solidFill>
            <a:prstDash val="solid"/>
          </a:ln>
        </p:spPr>
      </p:sp>
      <p:sp>
        <p:nvSpPr>
          <p:cNvPr id="10" name="Text 4"/>
          <p:cNvSpPr/>
          <p:nvPr/>
        </p:nvSpPr>
        <p:spPr>
          <a:xfrm>
            <a:off x="3125313" y="4013127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85FA5"/>
                </a:solidFill>
              </a:rPr>
              <a:t>MCDM 2026 CONFERENCE</a:t>
            </a:r>
            <a:endParaRPr lang="en-US" sz="900" dirty="0"/>
          </a:p>
        </p:txBody>
      </p:sp>
      <p:sp>
        <p:nvSpPr>
          <p:cNvPr id="4" name="Rectangle 3"/>
          <p:cNvSpPr/>
          <p:nvPr/>
        </p:nvSpPr>
        <p:spPr>
          <a:xfrm>
            <a:off x="160150" y="2315480"/>
            <a:ext cx="6748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Integrating Stakeholder Preferences into an</a:t>
            </a:r>
          </a:p>
          <a:p>
            <a:r>
              <a:rPr lang="en-US" dirty="0">
                <a:solidFill>
                  <a:srgbClr val="7030A0"/>
                </a:solidFill>
              </a:rPr>
              <a:t>Outranking-Based Decision Dashboard for Cities</a:t>
            </a:r>
          </a:p>
        </p:txBody>
      </p:sp>
    </p:spTree>
    <p:extLst>
      <p:ext uri="{BB962C8B-B14F-4D97-AF65-F5344CB8AC3E}">
        <p14:creationId xmlns:p14="http://schemas.microsoft.com/office/powerpoint/2010/main" val="374718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056A8A9-FE20-4DBA-5DCA-6E06B1D11A77}"/>
              </a:ext>
            </a:extLst>
          </p:cNvPr>
          <p:cNvSpPr txBox="1"/>
          <p:nvPr/>
        </p:nvSpPr>
        <p:spPr>
          <a:xfrm>
            <a:off x="5285404" y="2218668"/>
            <a:ext cx="3492985" cy="1630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999" b="1" dirty="0">
                <a:solidFill>
                  <a:srgbClr val="522284"/>
                </a:solidFill>
                <a:latin typeface="Century Gothic" panose="020B0502020202020204" pitchFamily="34" charset="0"/>
                <a:ea typeface="Roboto Black" panose="02000000000000000000" pitchFamily="2" charset="0"/>
                <a:cs typeface="Open Sans Light" panose="020B0306030504020204" pitchFamily="34" charset="0"/>
              </a:rPr>
              <a:t>Thank You!</a:t>
            </a:r>
            <a:endParaRPr lang="ru-RU" sz="4999" b="1" dirty="0">
              <a:solidFill>
                <a:srgbClr val="522284"/>
              </a:solidFill>
              <a:latin typeface="Century Gothic" panose="020B0502020202020204" pitchFamily="34" charset="0"/>
              <a:ea typeface="Roboto Black" panose="02000000000000000000" pitchFamily="2" charset="0"/>
              <a:cs typeface="Open Sans Light" panose="020B0306030504020204" pitchFamily="34" charset="0"/>
            </a:endParaRPr>
          </a:p>
        </p:txBody>
      </p:sp>
      <p:pic>
        <p:nvPicPr>
          <p:cNvPr id="8" name="Picture 7" descr="A logo with a purple circle and a black background&#10;&#10;Description automatically generated">
            <a:extLst>
              <a:ext uri="{FF2B5EF4-FFF2-40B4-BE49-F238E27FC236}">
                <a16:creationId xmlns:a16="http://schemas.microsoft.com/office/drawing/2014/main" id="{7E8832B3-EB8C-5A83-DA7C-FA46186CA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855" y="445411"/>
            <a:ext cx="2079534" cy="587079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57EF89BE-468E-F8DF-3781-DDCE7234B3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24590" t="-404" r="-206" b="31507"/>
          <a:stretch/>
        </p:blipFill>
        <p:spPr>
          <a:xfrm>
            <a:off x="706" y="376708"/>
            <a:ext cx="5231592" cy="476679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2A3AA6C-6983-40B6-9234-D100C71B58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298" y="4056129"/>
            <a:ext cx="1850181" cy="110179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731D47-CC6A-4E64-B26D-ECDC423D24D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967"/>
          <a:stretch/>
        </p:blipFill>
        <p:spPr>
          <a:xfrm>
            <a:off x="6473862" y="3911389"/>
            <a:ext cx="1601615" cy="94357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243B254-3F3D-4CE4-B997-754ABA0D201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38"/>
          <a:stretch/>
        </p:blipFill>
        <p:spPr>
          <a:xfrm>
            <a:off x="7660257" y="4290348"/>
            <a:ext cx="1601615" cy="81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5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FAECE7"/>
          </a:solidFill>
          <a:ln w="12700">
            <a:solidFill>
              <a:srgbClr val="FAECE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GDP is not enough for cities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143000"/>
            <a:ext cx="41148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143000"/>
            <a:ext cx="50292" cy="1783080"/>
          </a:xfrm>
          <a:prstGeom prst="rect">
            <a:avLst/>
          </a:prstGeom>
          <a:solidFill>
            <a:srgbClr val="C05A30"/>
          </a:solidFill>
          <a:ln w="12700">
            <a:solidFill>
              <a:srgbClr val="C05A3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76072" y="125272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5A30"/>
                </a:solidFill>
              </a:rPr>
              <a:t>The governance problem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76072" y="1572768"/>
            <a:ext cx="384048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What policymakers measure shapes what they prioritise. GDP-centric governance creates measurable blind spots: rising aggregate incomes can mask widening inequality and eroding public services.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Stiglitz, Sen &amp; Fitoussi (2009); Stiglitz et al. (2018)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690872" y="1143000"/>
            <a:ext cx="41148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90872" y="1143000"/>
            <a:ext cx="50292" cy="178308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55464" y="125272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6E56"/>
                </a:solidFill>
              </a:rPr>
              <a:t>Sen's capability approach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55464" y="1572768"/>
            <a:ext cx="384048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Quality of life = real freedoms to choose valued functionings. Residents' own assessments of transport, safety, governance, and environment are primary evidence — not proxies.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Sen (1993; 1999)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3063240"/>
            <a:ext cx="41148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3063240"/>
            <a:ext cx="50292" cy="17830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17296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85FA5"/>
                </a:solidFill>
              </a:rPr>
              <a:t>The Serbian gap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76072" y="3493008"/>
            <a:ext cx="384048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The EC Quality of Life in European Cities survey covers only Belgrade among 28 Serbian cities. No standardised multidimensional instrument had been applied nationally.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This study directly fills that gap.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90872" y="3063240"/>
            <a:ext cx="41148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90872" y="3063240"/>
            <a:ext cx="50292" cy="178308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55464" y="317296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A7517"/>
                </a:solidFill>
              </a:rPr>
              <a:t>Research objectives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55464" y="3493008"/>
            <a:ext cx="3840480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① Characterise QoL across 10 domains in 28 cities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② Identify dimensions driving inter-city variation</a:t>
            </a:r>
            <a:endParaRPr lang="en-US" sz="10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③ Derive PCA weights · integrate into outranking MCDM model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E1F5EE"/>
          </a:solidFill>
          <a:ln w="12700">
            <a:solidFill>
              <a:srgbClr val="E1F5E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20116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Ten dimensions of urban quality of life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 smtClean="0">
                <a:solidFill>
                  <a:srgbClr val="64748B"/>
                </a:solidFill>
              </a:rPr>
              <a:t>54 </a:t>
            </a:r>
            <a:r>
              <a:rPr lang="en-US" sz="1000" dirty="0">
                <a:solidFill>
                  <a:srgbClr val="64748B"/>
                </a:solidFill>
              </a:rPr>
              <a:t>Likert indicators (1–5 scale) · 28 Serbian cities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38912" y="126187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Code   Dimension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423160" y="1261872"/>
            <a:ext cx="3977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Score (1–5)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345936" y="1261872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 smtClean="0">
                <a:solidFill>
                  <a:srgbClr val="64748B"/>
                </a:solidFill>
              </a:rPr>
              <a:t>Value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485632" y="1261872"/>
            <a:ext cx="594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4748B"/>
                </a:solidFill>
              </a:rPr>
              <a:t>Tier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11480" y="1463040"/>
            <a:ext cx="8321040" cy="18288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" y="1527048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41248" y="1527048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Safety &amp; Healthcare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404872" y="1572768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404872" y="1572768"/>
            <a:ext cx="3051170" cy="146304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1527048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3.88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839712" y="1527048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6%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8485632" y="1545336"/>
            <a:ext cx="594360" cy="210312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85632" y="1545336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5FA5"/>
                </a:solidFill>
              </a:rPr>
              <a:t>High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38912" y="1874520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41248" y="1874520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Education &amp; Human Capital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404872" y="1920240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404872" y="1920240"/>
            <a:ext cx="2807391" cy="146304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0" y="1874520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3.57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39712" y="1874520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10%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485632" y="1892808"/>
            <a:ext cx="594360" cy="210312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85632" y="1892808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5FA5"/>
                </a:solidFill>
              </a:rPr>
              <a:t>High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38912" y="2221992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D9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41248" y="2221992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Digital Readiness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404872" y="2267712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404872" y="2267712"/>
            <a:ext cx="2775936" cy="146304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2221992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3.53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839712" y="2221992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8%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8485632" y="2240280"/>
            <a:ext cx="594360" cy="210312"/>
          </a:xfrm>
          <a:prstGeom prst="rect">
            <a:avLst/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85632" y="2240280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85FA5"/>
                </a:solidFill>
              </a:rPr>
              <a:t>High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438912" y="2569464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D4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841248" y="2569464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Housing &amp; Affordability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404872" y="2615184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404872" y="2615184"/>
            <a:ext cx="2610795" cy="146304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0" y="2569464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3.32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839712" y="2569464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12%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8485632" y="2587752"/>
            <a:ext cx="594360" cy="210312"/>
          </a:xfrm>
          <a:prstGeom prst="rect">
            <a:avLst/>
          </a:prstGeom>
          <a:solidFill>
            <a:srgbClr val="FEF3C7"/>
          </a:solidFill>
          <a:ln w="12700">
            <a:solidFill>
              <a:srgbClr val="FEF3C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485632" y="2587752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A7517"/>
                </a:solidFill>
              </a:rPr>
              <a:t>Mod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438912" y="2916936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D5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841248" y="2916936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Mobility &amp; Accessibility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404872" y="2962656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404872" y="2962656"/>
            <a:ext cx="2532156" cy="146304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00800" y="2916936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3.22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839712" y="2916936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13%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8485632" y="2935224"/>
            <a:ext cx="594360" cy="210312"/>
          </a:xfrm>
          <a:prstGeom prst="rect">
            <a:avLst/>
          </a:prstGeom>
          <a:solidFill>
            <a:srgbClr val="FEF3C7"/>
          </a:solidFill>
          <a:ln w="12700">
            <a:solidFill>
              <a:srgbClr val="FEF3C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485632" y="2935224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A7517"/>
                </a:solidFill>
              </a:rPr>
              <a:t>Mod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38912" y="3264408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D8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841248" y="3264408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Culture &amp; Leisure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2404872" y="3310128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2404872" y="3310128"/>
            <a:ext cx="2445654" cy="146304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400800" y="3264408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3.11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839712" y="3264408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9%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8485632" y="3282696"/>
            <a:ext cx="594360" cy="210312"/>
          </a:xfrm>
          <a:prstGeom prst="rect">
            <a:avLst/>
          </a:prstGeom>
          <a:solidFill>
            <a:srgbClr val="FEF3C7"/>
          </a:solidFill>
          <a:ln w="12700">
            <a:solidFill>
              <a:srgbClr val="FEF3C7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485632" y="3282696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A7517"/>
                </a:solidFill>
              </a:rPr>
              <a:t>Mod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438912" y="3611880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D10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841248" y="3611880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Social Inclusion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2404872" y="3657600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2404872" y="3657600"/>
            <a:ext cx="2390607" cy="146304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3611880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3.04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6839712" y="3611880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11%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8485632" y="3630168"/>
            <a:ext cx="594360" cy="210312"/>
          </a:xfrm>
          <a:prstGeom prst="rect">
            <a:avLst/>
          </a:prstGeom>
          <a:solidFill>
            <a:srgbClr val="FEF3C7"/>
          </a:solidFill>
          <a:ln w="12700">
            <a:solidFill>
              <a:srgbClr val="FEF3C7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485632" y="3630168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A7517"/>
                </a:solidFill>
              </a:rPr>
              <a:t>Mod</a:t>
            </a:r>
            <a:endParaRPr lang="en-US" sz="800" dirty="0"/>
          </a:p>
        </p:txBody>
      </p:sp>
      <p:sp>
        <p:nvSpPr>
          <p:cNvPr id="67" name="Text 65"/>
          <p:cNvSpPr/>
          <p:nvPr/>
        </p:nvSpPr>
        <p:spPr>
          <a:xfrm>
            <a:off x="438912" y="3959352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D6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841248" y="3959352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Environment &amp; Climate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2404872" y="4005072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2404872" y="4005072"/>
            <a:ext cx="2194011" cy="146304"/>
          </a:xfrm>
          <a:prstGeom prst="rect">
            <a:avLst/>
          </a:prstGeom>
          <a:solidFill>
            <a:srgbClr val="A32D2D"/>
          </a:solidFill>
          <a:ln w="12700">
            <a:solidFill>
              <a:srgbClr val="A32D2D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400800" y="3959352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2.79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6839712" y="3959352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12%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8485632" y="3977640"/>
            <a:ext cx="594360" cy="210312"/>
          </a:xfrm>
          <a:prstGeom prst="rect">
            <a:avLst/>
          </a:prstGeom>
          <a:solidFill>
            <a:srgbClr val="FEE2E2"/>
          </a:solidFill>
          <a:ln w="12700">
            <a:solidFill>
              <a:srgbClr val="FEE2E2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8485632" y="3977640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A32D2D"/>
                </a:solidFill>
              </a:rPr>
              <a:t>Low</a:t>
            </a:r>
            <a:endParaRPr lang="en-US" sz="800" dirty="0"/>
          </a:p>
        </p:txBody>
      </p:sp>
      <p:sp>
        <p:nvSpPr>
          <p:cNvPr id="75" name="Text 73"/>
          <p:cNvSpPr/>
          <p:nvPr/>
        </p:nvSpPr>
        <p:spPr>
          <a:xfrm>
            <a:off x="438912" y="4306824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D3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841248" y="4306824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Economy &amp; Labour Market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2404872" y="4352544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404872" y="4352544"/>
            <a:ext cx="2131101" cy="146304"/>
          </a:xfrm>
          <a:prstGeom prst="rect">
            <a:avLst/>
          </a:prstGeom>
          <a:solidFill>
            <a:srgbClr val="A32D2D"/>
          </a:solidFill>
          <a:ln w="12700">
            <a:solidFill>
              <a:srgbClr val="A32D2D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400800" y="4306824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2.71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6839712" y="4306824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10%</a:t>
            </a:r>
            <a:endParaRPr lang="en-US" sz="900" dirty="0"/>
          </a:p>
        </p:txBody>
      </p:sp>
      <p:sp>
        <p:nvSpPr>
          <p:cNvPr id="81" name="Shape 79"/>
          <p:cNvSpPr/>
          <p:nvPr/>
        </p:nvSpPr>
        <p:spPr>
          <a:xfrm>
            <a:off x="8485632" y="4325112"/>
            <a:ext cx="594360" cy="210312"/>
          </a:xfrm>
          <a:prstGeom prst="rect">
            <a:avLst/>
          </a:prstGeom>
          <a:solidFill>
            <a:srgbClr val="FEE2E2"/>
          </a:solidFill>
          <a:ln w="12700">
            <a:solidFill>
              <a:srgbClr val="FEE2E2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8485632" y="4325112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A32D2D"/>
                </a:solidFill>
              </a:rPr>
              <a:t>Low</a:t>
            </a:r>
            <a:endParaRPr lang="en-US" sz="800" dirty="0"/>
          </a:p>
        </p:txBody>
      </p:sp>
      <p:sp>
        <p:nvSpPr>
          <p:cNvPr id="83" name="Text 81"/>
          <p:cNvSpPr/>
          <p:nvPr/>
        </p:nvSpPr>
        <p:spPr>
          <a:xfrm>
            <a:off x="438912" y="4654296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D7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841248" y="4654296"/>
            <a:ext cx="151790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Public Services &amp; Gov.</a:t>
            </a:r>
            <a:endParaRPr lang="en-US" sz="900" dirty="0"/>
          </a:p>
        </p:txBody>
      </p:sp>
      <p:sp>
        <p:nvSpPr>
          <p:cNvPr id="85" name="Shape 83"/>
          <p:cNvSpPr/>
          <p:nvPr/>
        </p:nvSpPr>
        <p:spPr>
          <a:xfrm>
            <a:off x="2404872" y="4700016"/>
            <a:ext cx="3931920" cy="146304"/>
          </a:xfrm>
          <a:prstGeom prst="rect">
            <a:avLst/>
          </a:prstGeom>
          <a:solidFill>
            <a:srgbClr val="E9EFF5"/>
          </a:solidFill>
          <a:ln w="12700">
            <a:solidFill>
              <a:srgbClr val="E9EFF5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2404872" y="4700016"/>
            <a:ext cx="1659270" cy="146304"/>
          </a:xfrm>
          <a:prstGeom prst="rect">
            <a:avLst/>
          </a:prstGeom>
          <a:solidFill>
            <a:srgbClr val="A32D2D"/>
          </a:solidFill>
          <a:ln w="12700">
            <a:solidFill>
              <a:srgbClr val="A32D2D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6400800" y="4654296"/>
            <a:ext cx="411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E293B"/>
                </a:solidFill>
              </a:rPr>
              <a:t>2.11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6839712" y="4654296"/>
            <a:ext cx="38404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9%</a:t>
            </a:r>
            <a:endParaRPr lang="en-US" sz="900" dirty="0"/>
          </a:p>
        </p:txBody>
      </p:sp>
      <p:sp>
        <p:nvSpPr>
          <p:cNvPr id="89" name="Shape 87"/>
          <p:cNvSpPr/>
          <p:nvPr/>
        </p:nvSpPr>
        <p:spPr>
          <a:xfrm>
            <a:off x="8485632" y="4672584"/>
            <a:ext cx="594360" cy="210312"/>
          </a:xfrm>
          <a:prstGeom prst="rect">
            <a:avLst/>
          </a:prstGeom>
          <a:solidFill>
            <a:srgbClr val="FEE2E2"/>
          </a:solidFill>
          <a:ln w="12700">
            <a:solidFill>
              <a:srgbClr val="FEE2E2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8485632" y="4672584"/>
            <a:ext cx="5943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A32D2D"/>
                </a:solidFill>
              </a:rPr>
              <a:t>Low</a:t>
            </a:r>
            <a:endParaRPr lang="en-US" sz="800" dirty="0"/>
          </a:p>
        </p:txBody>
      </p:sp>
      <p:sp>
        <p:nvSpPr>
          <p:cNvPr id="91" name="Text 6"/>
          <p:cNvSpPr/>
          <p:nvPr/>
        </p:nvSpPr>
        <p:spPr>
          <a:xfrm>
            <a:off x="6839712" y="1261872"/>
            <a:ext cx="548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64748B"/>
                </a:solidFill>
              </a:rPr>
              <a:t>Wt.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E6F1FB"/>
          </a:solidFill>
          <a:ln w="12700">
            <a:solidFill>
              <a:srgbClr val="E6F1F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20116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Policy-analytics workflow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From perception survey → PCA weighting → Outranking model → Policy dashboard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298448"/>
            <a:ext cx="2011680" cy="2194560"/>
          </a:xfrm>
          <a:prstGeom prst="rect">
            <a:avLst/>
          </a:prstGeom>
          <a:solidFill>
            <a:srgbClr val="E6F1FB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1389888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48640" y="1810512"/>
            <a:ext cx="1783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85FA5"/>
                </a:solidFill>
              </a:rPr>
              <a:t>Perception survey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48640" y="2139696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N=2,212 respondents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48640" y="2432304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28 cities · 54 indicators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48640" y="2724912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5-point Likert scale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386584" y="2295144"/>
            <a:ext cx="2194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185FA5"/>
                </a:solidFill>
              </a:rPr>
              <a:t>›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2624328" y="1298448"/>
            <a:ext cx="2011680" cy="2194560"/>
          </a:xfrm>
          <a:prstGeom prst="rect">
            <a:avLst/>
          </a:prstGeom>
          <a:solidFill>
            <a:srgbClr val="E1F5EE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761488" y="1389888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2761488" y="1810512"/>
            <a:ext cx="1783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6E56"/>
                </a:solidFill>
              </a:rPr>
              <a:t>PCA weighting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761488" y="2139696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Eigenvalue &gt;1 criterion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761488" y="2432304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Empirical dimension weights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761488" y="2724912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Corrects shared variance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599432" y="2295144"/>
            <a:ext cx="2194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F6E56"/>
                </a:solidFill>
              </a:rPr>
              <a:t>›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4837176" y="1298448"/>
            <a:ext cx="2011680" cy="2194560"/>
          </a:xfrm>
          <a:prstGeom prst="rect">
            <a:avLst/>
          </a:prstGeom>
          <a:solidFill>
            <a:srgbClr val="FEF3C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974336" y="1389888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BA75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4974336" y="1810512"/>
            <a:ext cx="1783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A7517"/>
                </a:solidFill>
              </a:rPr>
              <a:t>Outranking model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974336" y="2139696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Non-compensatory logic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974336" y="2432304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Partial pre-orders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974336" y="2724912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Stakeholder thresholds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812280" y="2295144"/>
            <a:ext cx="2194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A7517"/>
                </a:solidFill>
              </a:rPr>
              <a:t>›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7050024" y="1298448"/>
            <a:ext cx="2011680" cy="2194560"/>
          </a:xfrm>
          <a:prstGeom prst="rect">
            <a:avLst/>
          </a:prstGeom>
          <a:solidFill>
            <a:srgbClr val="FAECE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7187184" y="1389888"/>
            <a:ext cx="594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0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7187184" y="1810512"/>
            <a:ext cx="1783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05A30"/>
                </a:solidFill>
              </a:rPr>
              <a:t>Policy dashboard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7187184" y="2139696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Rankings + diagnostics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7187184" y="2432304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</a:rPr>
              <a:t>Sensitivity analysis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11480" y="3639312"/>
            <a:ext cx="411480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11480" y="3639312"/>
            <a:ext cx="50292" cy="138988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76072" y="37307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85FA5"/>
                </a:solidFill>
              </a:rPr>
              <a:t>Why outranking?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76072" y="4059936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Non-compensatory — poor governance cannot be "offset" by good parks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76072" y="4279392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Handles incomparability between fundamentally different city profiles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71500" y="4457700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Intuitive for public communication and democratic legitimacy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690872" y="3639312"/>
            <a:ext cx="4114800" cy="13898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690872" y="3639312"/>
            <a:ext cx="50292" cy="138988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55464" y="37307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6E56"/>
                </a:solidFill>
              </a:rPr>
              <a:t>Multi-stakeholder elicitation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4855464" y="4059936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Harmonised instruments across stakeholder groups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855464" y="4279392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Priorities translated into weights and thresholds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4855464" y="4498848"/>
            <a:ext cx="379476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</a:rPr>
              <a:t>·  Sensitivity checks bound conclusions to preference uncertainty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E1F5EE"/>
          </a:solidFill>
          <a:ln w="12700">
            <a:solidFill>
              <a:srgbClr val="E1F5E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20116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Survey design and data quality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28 Serbian cities · cross-sectional · 2024–2025 · online with population-proportional quotas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298448"/>
            <a:ext cx="173736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33502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85FA5"/>
                </a:solidFill>
              </a:rPr>
              <a:t>2,212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11480" y="1700784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respondents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167128" y="1298448"/>
            <a:ext cx="173736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167128" y="133502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85FA5"/>
                </a:solidFill>
              </a:rPr>
              <a:t>28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167128" y="1700784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cities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922776" y="1298448"/>
            <a:ext cx="173736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22776" y="133502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85FA5"/>
                </a:solidFill>
              </a:rPr>
              <a:t>54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922776" y="1700784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indicators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678424" y="1298448"/>
            <a:ext cx="173736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78424" y="133502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85FA5"/>
                </a:solidFill>
              </a:rPr>
              <a:t>10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678424" y="1700784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dimensions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7434072" y="1298448"/>
            <a:ext cx="173736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434072" y="1335024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85FA5"/>
                </a:solidFill>
              </a:rPr>
              <a:t>α ≥ 0.7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7434072" y="1700784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</a:rPr>
              <a:t>reliability (all)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11480" y="2212848"/>
            <a:ext cx="411480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2212848"/>
            <a:ext cx="50292" cy="274320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6072" y="232257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6E56"/>
                </a:solidFill>
              </a:rPr>
              <a:t>Survey structure (5 parts)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76072" y="267004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①  Screening &amp; demographics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76072" y="309067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②  Ten perception dimensions (54 items, 1–5 scale)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76072" y="3511296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③  Overall life satisfaction &amp; recommendation intent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76072" y="3931920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④  Open-ended items (valued / problematic aspects)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76072" y="4352544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⑤  Socio-demographic profiling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617720" y="2212848"/>
            <a:ext cx="411480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17720" y="2212848"/>
            <a:ext cx="50292" cy="27432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82312" y="232257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85FA5"/>
                </a:solidFill>
              </a:rPr>
              <a:t>Quality controls &amp; benchmarking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782312" y="26700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Straight-lining detection (Meade &amp; Craig, 2012)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782312" y="303580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Implausibly rapid completion screening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782312" y="34015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City quotas proportional to population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782312" y="376732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Positive coding — higher = better throughout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782312" y="41330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Benchmarked vs. EC DG REGIO 2023 survey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782312" y="44988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·  Cronbach's α assessed per dimension (Field, 2024)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5010912"/>
            <a:ext cx="8321040" cy="5486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FAECE7"/>
          </a:solidFill>
          <a:ln w="12700">
            <a:solidFill>
              <a:srgbClr val="FAECE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A stratified performance landscape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Overall mean: 3.13 / 5 — masking sharp cross-dimensional variation across 28 Serbian cities</a:t>
            </a:r>
            <a:endParaRPr lang="en-US" sz="10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411480" y="1261872"/>
          <a:ext cx="5212080" cy="370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760720" y="1261872"/>
            <a:ext cx="3291840" cy="1170432"/>
          </a:xfrm>
          <a:prstGeom prst="rect">
            <a:avLst/>
          </a:prstGeom>
          <a:solidFill>
            <a:srgbClr val="FEE2E2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5925312" y="1353312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32D2D"/>
                </a:solidFill>
              </a:rPr>
              <a:t>Critical deficit — D7 Governance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5925312" y="1682496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Lowest mean of all 10 dimensions (2.11). Nearly 2-point inter-city range (1.34–3.27). Foundational conversion factor for all other capabilities.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760720" y="2523744"/>
            <a:ext cx="3291840" cy="1170432"/>
          </a:xfrm>
          <a:prstGeom prst="rect">
            <a:avLst/>
          </a:prstGeom>
          <a:solidFill>
            <a:srgbClr val="E6F1FB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5925312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85FA5"/>
                </a:solidFill>
              </a:rPr>
              <a:t>Highest leverage — D5 Mobility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5925312" y="2944368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Highest PCA weight (13%) + widest inter-city range (1.17). Capability-enabling infrastructure in Sen's (1999) sense — access to employment, healthcare, social life.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5760720" y="3785616"/>
            <a:ext cx="3291840" cy="1170432"/>
          </a:xfrm>
          <a:prstGeom prst="rect">
            <a:avLst/>
          </a:prstGeom>
          <a:solidFill>
            <a:srgbClr val="FEF3C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5925312" y="36896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BA7517"/>
                </a:solidFill>
              </a:rPr>
              <a:t>Largest spread — D6 Environment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925312" y="3855654"/>
            <a:ext cx="3017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Widest absolute range (1.92 pts: 1.93–3.85). Industrial vs. agrarian geography drives local environmental inequality across Serbia.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5760720" y="4471416"/>
            <a:ext cx="3291840" cy="57607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925312" y="4517136"/>
            <a:ext cx="3017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4748B"/>
                </a:solidFill>
              </a:rPr>
              <a:t>PCA weight × performance tier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5925312" y="4736592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</a:rPr>
              <a:t>Higher weight = stronger differentiator of city performance across the national sample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11480" y="421552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Outranking logic for public decision-making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799106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Non-compensatory reasoning suited to governance contexts with legitimate incomparability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09728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8338" y="1097280"/>
            <a:ext cx="50292" cy="173736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76072" y="120700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85FA5"/>
                </a:solidFill>
              </a:rPr>
              <a:t>City profile construction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76072" y="1536192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Dimension scores form a 10-vector performance profile per city. PCA-derived weights translate empirical variance into model parameters. Stakeholder priorities enter as threshold parameters (concordance index, discordance veto).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90872" y="109728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90872" y="1118351"/>
            <a:ext cx="50292" cy="173736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55464" y="120700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6E56"/>
                </a:solidFill>
              </a:rPr>
              <a:t>The outranking relation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55464" y="1536192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City A outranks city B if it is "at least as good" on a sufficient weighted coalition of dimensions without being unacceptably worse on any. Allows genuine incomparability — no forced ranking when evidence is ambiguous.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297180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8338" y="2971800"/>
            <a:ext cx="50292" cy="1737360"/>
          </a:xfrm>
          <a:prstGeom prst="rect">
            <a:avLst/>
          </a:prstGeom>
          <a:solidFill>
            <a:srgbClr val="C05A30"/>
          </a:solidFill>
          <a:ln w="12700">
            <a:solidFill>
              <a:srgbClr val="C05A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6072" y="308152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5A30"/>
                </a:solidFill>
              </a:rPr>
              <a:t>Non-compensatory design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76072" y="3410712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Weak governance cannot be offset by strong digital readiness. A threshold-based veto mechanism flags cities where any domain falls below an acceptable floor — directly relevant for EU accession assessment.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90872" y="2971800"/>
            <a:ext cx="411480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89116" y="2971800"/>
            <a:ext cx="50292" cy="173736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55464" y="308152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A7517"/>
                </a:solidFill>
              </a:rPr>
              <a:t>Stakeholder-gap indicators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55464" y="3410712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</a:rPr>
              <a:t>When different stakeholder groups weight dimensions differently, results diverge. Gap indicators make this divergence explicit — a governance transparency tool that surfaces political economy of urban decision-making.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47178" y="4425696"/>
            <a:ext cx="8321040" cy="621792"/>
          </a:xfrm>
          <a:prstGeom prst="rect">
            <a:avLst/>
          </a:prstGeom>
          <a:solidFill>
            <a:srgbClr val="EBF0F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11770" y="449884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85FA5"/>
                </a:solidFill>
              </a:rPr>
              <a:t>Key insight: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1608466" y="4498848"/>
            <a:ext cx="69951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1E293B"/>
                </a:solidFill>
              </a:rPr>
              <a:t>Outranking respects the ordinal structure of urban policy domains far better than additive utility models, which require cardinal measurement and assume perfect substitutability — an assumption that is ethically and empirically unjustifiable for essential services like governance and mobility.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1148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</a:rPr>
              <a:t>From rankings to actionable policy levers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960120"/>
            <a:ext cx="8321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Four output layers — designed for local authorities, national policy bodies, and EU accession review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11480" y="1207008"/>
            <a:ext cx="8321040" cy="694944"/>
          </a:xfrm>
          <a:prstGeom prst="rect">
            <a:avLst/>
          </a:prstGeom>
          <a:solidFill>
            <a:srgbClr val="E6F1FB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12618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126187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85FA5"/>
                </a:solidFill>
              </a:rPr>
              <a:t>Overall assessment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1097280" y="1536192"/>
            <a:ext cx="7452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Outranking-based city rank </a:t>
            </a:r>
            <a:r>
              <a:rPr lang="en-US" sz="950" dirty="0" smtClean="0">
                <a:solidFill>
                  <a:srgbClr val="1E293B"/>
                </a:solidFill>
              </a:rPr>
              <a:t>that </a:t>
            </a:r>
            <a:r>
              <a:rPr lang="en-US" sz="950" dirty="0">
                <a:solidFill>
                  <a:srgbClr val="1E293B"/>
                </a:solidFill>
              </a:rPr>
              <a:t>reflect genuine incomparability. Prevents false precision; suitable for public communication and inter-city learning without forcing artificial cardinal distinctions.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1975104"/>
            <a:ext cx="8321040" cy="694944"/>
          </a:xfrm>
          <a:prstGeom prst="rect">
            <a:avLst/>
          </a:prstGeom>
          <a:solidFill>
            <a:srgbClr val="E1F5EE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02996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97280" y="20299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6E56"/>
                </a:solidFill>
              </a:rPr>
              <a:t>Domain-level diagnostics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1097280" y="2304288"/>
            <a:ext cx="7452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Per-city radar of 10 dimension scores against national median. Identifies structural deficits vs. local outliers. Mobility and governance flagged as highest-leverage domains for the Serbian city system.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11480" y="2743200"/>
            <a:ext cx="8321040" cy="694944"/>
          </a:xfrm>
          <a:prstGeom prst="rect">
            <a:avLst/>
          </a:prstGeom>
          <a:solidFill>
            <a:srgbClr val="FEF3C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48640" y="27980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A75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097280" y="2798064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A7517"/>
                </a:solidFill>
              </a:rPr>
              <a:t>Sensitivity analysis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1097280" y="3072384"/>
            <a:ext cx="7452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Robustness of rankings across plausible weight ranges and preference uncertainty. Shows which city comparisons are stable vs. contingent on stakeholder values — explicitly bounds the evidential strength of conclusions.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1480" y="3511296"/>
            <a:ext cx="8321040" cy="694944"/>
          </a:xfrm>
          <a:prstGeom prst="rect">
            <a:avLst/>
          </a:prstGeom>
          <a:solidFill>
            <a:srgbClr val="FAECE7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3566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05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97280" y="356616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05A30"/>
                </a:solidFill>
              </a:rPr>
              <a:t>Stakeholder-gap indicators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1097280" y="3840480"/>
            <a:ext cx="7452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</a:rPr>
              <a:t>Quantifies where policy priorities diverge across citizen </a:t>
            </a:r>
            <a:r>
              <a:rPr lang="en-US" sz="950" dirty="0" smtClean="0">
                <a:solidFill>
                  <a:srgbClr val="1E293B"/>
                </a:solidFill>
              </a:rPr>
              <a:t>groups. </a:t>
            </a:r>
            <a:r>
              <a:rPr lang="en-US" sz="950" dirty="0">
                <a:solidFill>
                  <a:srgbClr val="1E293B"/>
                </a:solidFill>
              </a:rPr>
              <a:t>Surfaces the political economy of urban governance — enables targeted communication and consensus-building strategies.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11480" y="4297680"/>
            <a:ext cx="8321040" cy="47548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76072" y="4352544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</a:rPr>
              <a:t>Designed for longitudinal institutionalisation — a periodic urban QoL census that tracks how Serbian cities respond to policy interventions over </a:t>
            </a:r>
            <a:r>
              <a:rPr lang="en-US" sz="950" i="1" dirty="0" smtClean="0">
                <a:solidFill>
                  <a:srgbClr val="64748B"/>
                </a:solidFill>
              </a:rPr>
              <a:t>time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0A1929"/>
          </a:solidFill>
          <a:ln w="12700">
            <a:solidFill>
              <a:srgbClr val="0A192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201168"/>
            <a:ext cx="2011680" cy="256032"/>
          </a:xfrm>
          <a:prstGeom prst="roundRect">
            <a:avLst>
              <a:gd name="adj" fmla="val 17857"/>
            </a:avLst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502920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Contributions, implications, and next steps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02920" y="1078992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6E56"/>
                </a:solidFill>
              </a:rPr>
              <a:t>Two core contributions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1371600"/>
            <a:ext cx="2697480" cy="18288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46304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Replicable integration of stakeholder preference data into an MCDM outranking model for public decision contexts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121408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Governance-oriented interpretation translating multicriteria results into actionable policy levers and communication-ready evidence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92424" y="1078992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85FA5"/>
                </a:solidFill>
              </a:rPr>
              <a:t>Serbian urban policy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92424" y="1371600"/>
            <a:ext cx="2697480" cy="1828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92424" y="146304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Mobility (D5, 13% weight) — highest leverage for composite QoL improvement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92424" y="2121408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Governance (D7, M=2.11) — foundational conversion factor for all capabilities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92424" y="2779776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Environment (D6) — city-specific remediation, not uniform national standards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392424" y="3438144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Reorientation: from GDP-centric → multi-domain QoL measurement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281928" y="1078992"/>
            <a:ext cx="2697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BBDD6"/>
                </a:solidFill>
              </a:rPr>
              <a:t>Limitations &amp; next steps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81928" y="1371600"/>
            <a:ext cx="2697480" cy="18288"/>
          </a:xfrm>
          <a:prstGeom prst="rect">
            <a:avLst/>
          </a:prstGeom>
          <a:solidFill>
            <a:srgbClr val="9BBDD6"/>
          </a:solidFill>
          <a:ln w="12700">
            <a:solidFill>
              <a:srgbClr val="9BBDD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81928" y="146304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</a:t>
            </a:r>
            <a:r>
              <a:rPr lang="en-US" sz="1000" dirty="0" smtClean="0">
                <a:solidFill>
                  <a:srgbClr val="BDD4E8"/>
                </a:solidFill>
              </a:rPr>
              <a:t>Cross-sectional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281928" y="2121408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Perception data only — adaptation effects, social desirability bias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281928" y="2779776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Next: parallel objective indicator strand (Eurostat Urban Audit)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281928" y="3438144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DD4E8"/>
                </a:solidFill>
              </a:rPr>
              <a:t>·  Longitudinal monitoring · extension to other Western Balkan cities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02920" y="4041648"/>
            <a:ext cx="8321040" cy="18288"/>
          </a:xfrm>
          <a:prstGeom prst="rect">
            <a:avLst/>
          </a:prstGeom>
          <a:solidFill>
            <a:srgbClr val="182F4A"/>
          </a:solidFill>
          <a:ln w="12700">
            <a:solidFill>
              <a:srgbClr val="182F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4096512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9BBDD6"/>
                </a:solidFill>
              </a:rPr>
              <a:t>The beyond-GDP agenda is not merely theoretical — it is an operational research programme. Composite, perception-based, multidimensional indices can be constructed rigorously and generate policy insights that GDP statistics systematically obscure.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2920" y="45902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900" dirty="0">
                <a:solidFill>
                  <a:srgbClr val="4A6F8A"/>
                </a:solidFill>
              </a:rPr>
              <a:t>Horizon Europe · Grant agreement 101187119  ·  University of Niš, Faculty of Economics  ·  </a:t>
            </a:r>
            <a:r>
              <a:rPr lang="en-US" sz="900" dirty="0" err="1" smtClean="0">
                <a:solidFill>
                  <a:srgbClr val="4A6F8A"/>
                </a:solidFill>
              </a:rPr>
              <a:t>Stankovic</a:t>
            </a:r>
            <a:r>
              <a:rPr lang="en-US" sz="900" dirty="0" smtClean="0">
                <a:solidFill>
                  <a:srgbClr val="4A6F8A"/>
                </a:solidFill>
              </a:rPr>
              <a:t> </a:t>
            </a:r>
            <a:r>
              <a:rPr lang="en-US" sz="900" dirty="0">
                <a:solidFill>
                  <a:srgbClr val="4A6F8A"/>
                </a:solidFill>
              </a:rPr>
              <a:t>· </a:t>
            </a:r>
            <a:r>
              <a:rPr lang="en-US" sz="900" dirty="0" err="1">
                <a:solidFill>
                  <a:srgbClr val="4A6F8A"/>
                </a:solidFill>
              </a:rPr>
              <a:t>Marjanovic</a:t>
            </a:r>
            <a:r>
              <a:rPr lang="en-US" sz="900" dirty="0">
                <a:solidFill>
                  <a:srgbClr val="4A6F8A"/>
                </a:solidFill>
              </a:rPr>
              <a:t> · </a:t>
            </a:r>
            <a:r>
              <a:rPr lang="en-US" sz="900" dirty="0" smtClean="0">
                <a:solidFill>
                  <a:srgbClr val="4A6F8A"/>
                </a:solidFill>
              </a:rPr>
              <a:t> </a:t>
            </a:r>
            <a:r>
              <a:rPr lang="en-US" sz="900" dirty="0" err="1" smtClean="0">
                <a:solidFill>
                  <a:srgbClr val="4A6F8A"/>
                </a:solidFill>
              </a:rPr>
              <a:t>Stanojevic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1236</Words>
  <Application>Microsoft Office PowerPoint</Application>
  <PresentationFormat>On-screen Show (16:9)</PresentationFormat>
  <Paragraphs>199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Open Sans Light</vt:lpstr>
      <vt:lpstr>Roboto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Analytics for Urban Wellbeing</dc:title>
  <dc:subject>PptxGenJS Presentation</dc:subject>
  <dc:creator>Jankovic-Milic, Stankovic, Marjanovic</dc:creator>
  <cp:lastModifiedBy>Ivana</cp:lastModifiedBy>
  <cp:revision>8</cp:revision>
  <dcterms:created xsi:type="dcterms:W3CDTF">2026-05-23T16:15:31Z</dcterms:created>
  <dcterms:modified xsi:type="dcterms:W3CDTF">2026-05-26T08:36:29Z</dcterms:modified>
</cp:coreProperties>
</file>