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54"/>
    <p:restoredTop sz="94704"/>
  </p:normalViewPr>
  <p:slideViewPr>
    <p:cSldViewPr snapToGrid="0" snapToObjects="1">
      <p:cViewPr varScale="1">
        <p:scale>
          <a:sx n="95" d="100"/>
          <a:sy n="95" d="100"/>
        </p:scale>
        <p:origin x="18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jajovanovic\Desktop\CROSS%20REIS\Regenerative%20Economics%20-%20Turkie\Shannon%20-%20centre%20and%20outsi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Sheet1!$D$4:$D$5</c:f>
              <c:strCache>
                <c:ptCount val="1"/>
                <c:pt idx="0">
                  <c:v>Shannon Index Centre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Sheet1!$C$6:$C$11</c:f>
              <c:strCache>
                <c:ptCount val="6"/>
                <c:pt idx="0">
                  <c:v>Niš</c:v>
                </c:pt>
                <c:pt idx="1">
                  <c:v>Amsterdam</c:v>
                </c:pt>
                <c:pt idx="2">
                  <c:v>Bologna</c:v>
                </c:pt>
                <c:pt idx="3">
                  <c:v>Cambridge</c:v>
                </c:pt>
                <c:pt idx="4">
                  <c:v>Oslo</c:v>
                </c:pt>
                <c:pt idx="5">
                  <c:v>Paris</c:v>
                </c:pt>
              </c:strCache>
            </c:strRef>
          </c:cat>
          <c:val>
            <c:numRef>
              <c:f>Sheet1!$D$6:$D$11</c:f>
              <c:numCache>
                <c:formatCode>0.00</c:formatCode>
                <c:ptCount val="6"/>
                <c:pt idx="0">
                  <c:v>1.37</c:v>
                </c:pt>
                <c:pt idx="1">
                  <c:v>3.08</c:v>
                </c:pt>
                <c:pt idx="2">
                  <c:v>3.07</c:v>
                </c:pt>
                <c:pt idx="3">
                  <c:v>3.4099999999999997</c:v>
                </c:pt>
                <c:pt idx="4">
                  <c:v>2</c:v>
                </c:pt>
                <c:pt idx="5">
                  <c:v>2.61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1-B34D-9054-C4EBF220C122}"/>
            </c:ext>
          </c:extLst>
        </c:ser>
        <c:ser>
          <c:idx val="1"/>
          <c:order val="1"/>
          <c:tx>
            <c:strRef>
              <c:f>Sheet1!$E$4:$E$5</c:f>
              <c:strCache>
                <c:ptCount val="1"/>
                <c:pt idx="0">
                  <c:v>Shannon Index Outside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Sheet1!$C$6:$C$11</c:f>
              <c:strCache>
                <c:ptCount val="6"/>
                <c:pt idx="0">
                  <c:v>Niš</c:v>
                </c:pt>
                <c:pt idx="1">
                  <c:v>Amsterdam</c:v>
                </c:pt>
                <c:pt idx="2">
                  <c:v>Bologna</c:v>
                </c:pt>
                <c:pt idx="3">
                  <c:v>Cambridge</c:v>
                </c:pt>
                <c:pt idx="4">
                  <c:v>Oslo</c:v>
                </c:pt>
                <c:pt idx="5">
                  <c:v>Paris</c:v>
                </c:pt>
              </c:strCache>
            </c:strRef>
          </c:cat>
          <c:val>
            <c:numRef>
              <c:f>Sheet1!$E$6:$E$11</c:f>
              <c:numCache>
                <c:formatCode>0.00</c:formatCode>
                <c:ptCount val="6"/>
                <c:pt idx="0">
                  <c:v>2.8</c:v>
                </c:pt>
                <c:pt idx="1">
                  <c:v>4.18</c:v>
                </c:pt>
                <c:pt idx="2">
                  <c:v>3.84</c:v>
                </c:pt>
                <c:pt idx="3">
                  <c:v>3.56</c:v>
                </c:pt>
                <c:pt idx="4">
                  <c:v>3.61</c:v>
                </c:pt>
                <c:pt idx="5">
                  <c:v>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1-B34D-9054-C4EBF220C1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0099712"/>
        <c:axId val="378299136"/>
      </c:barChart>
      <c:catAx>
        <c:axId val="33009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S"/>
          </a:p>
        </c:txPr>
        <c:crossAx val="378299136"/>
        <c:crosses val="autoZero"/>
        <c:auto val="1"/>
        <c:lblAlgn val="ctr"/>
        <c:lblOffset val="100"/>
        <c:noMultiLvlLbl val="0"/>
      </c:catAx>
      <c:valAx>
        <c:axId val="37829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S"/>
          </a:p>
        </c:txPr>
        <c:crossAx val="33009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1519b88-c094-42b1-9b1c-54b900c69c59}"/>
      </c:ext>
    </c:extLst>
  </c:chart>
  <c:spPr>
    <a:noFill/>
    <a:ln>
      <a:noFill/>
    </a:ln>
    <a:effectLst/>
  </c:spPr>
  <c:txPr>
    <a:bodyPr/>
    <a:lstStyle/>
    <a:p>
      <a:pPr>
        <a:defRPr/>
      </a:pPr>
      <a:endParaRPr lang="e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DED1-E093-E042-A43D-67512953A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60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DE4FA-267E-DC4D-8C00-0CCE2516A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5677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03DA-62F9-6C43-8EF8-2FE798F8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BA4BD-0D04-CD4C-B954-E57315D0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79F86-166B-D946-A9FA-C8458872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6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D7D3-F7D8-4A48-AA4A-0137D163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980"/>
            <a:ext cx="10515600" cy="9053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21AF-5D52-744B-959E-9DFF41E45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3070"/>
            <a:ext cx="10515600" cy="37688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F1CE5-BBBA-CE42-AE03-9C348334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84811-49EB-2A49-80B7-2AD11D4D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55A29-5F58-A743-B4B1-57218DAD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3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CF26-0881-B74C-BD3D-0894BDDD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16321-0DEF-D34A-949D-12B7ED77F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83211"/>
            <a:ext cx="10515600" cy="140643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502A4-55D7-A345-82CA-6734642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D0DF-4858-FF43-B3CC-E06DB30D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F6EFD-AEC8-7A48-974C-0B33D960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D8B5-35AC-054C-9577-9ED6D048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1D5F0-5000-984B-B285-62F4030C2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4681"/>
            <a:ext cx="5181600" cy="35601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67710-F724-C948-BAA0-BADEF6A9C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4681"/>
            <a:ext cx="5181600" cy="35601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4ADA1-4D60-A44B-8999-F1F545C5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429B1-84AB-514D-AB13-97C223A4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0DF14-C8CF-3849-B62C-D927F8C3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98AC-1964-C840-9694-18797E7E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0389"/>
            <a:ext cx="10515600" cy="9217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5FDAE-76A7-884C-A6D7-22578CA40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3643"/>
            <a:ext cx="5157787" cy="6416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9A6A-38A3-174C-8A6C-0641F92E8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6"/>
            <a:ext cx="5157787" cy="3097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9914A-4CF6-7446-9E32-52AB8440A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73643"/>
            <a:ext cx="5183188" cy="6416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259C2-842A-E143-A1A4-B5785C8AD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6"/>
            <a:ext cx="5183188" cy="3097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4111B1-DD64-7047-A281-33D38F34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AEBD79-90A6-F74E-8EE8-7B49D359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9C130C-B51A-3B4E-AF71-6BA63C1E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2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040C-6FA6-8F48-A19D-277803AA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3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BD746-2FCA-1642-B74C-FA15D411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432D9-EAE4-D548-A04D-8D73FD84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AA93A-F2A5-8A45-BAA6-F44D85DB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1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99DF7D-2A65-A44E-86F5-C0366C53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6F0C3-BDE2-B147-B6C8-2F8C7125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A6798-5C1F-8F41-9968-8EFC2114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9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1879-22FA-4E46-A899-114A20BA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59248"/>
            <a:ext cx="3932237" cy="9700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725B-20A9-9445-B59D-D738A64D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59247"/>
            <a:ext cx="6172200" cy="46584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47A65-6C37-7143-862F-4E7E2D71D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9254"/>
            <a:ext cx="3932237" cy="3688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845F7-FC98-A84F-B3A4-26A6C11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AC470-8169-AE4A-B2C3-51A1D6B5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932EA-53C1-F744-A2DB-AA3A4BB6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5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4FAFDB-EF7F-F54F-ADCE-ED51BCB5C3C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C579A-E019-644D-B6FB-EA7BC8CD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868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DFC13-0B58-E143-B23F-3AF1D0807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8421"/>
            <a:ext cx="10515600" cy="3546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7713B-0C41-D84A-BDB6-8F0FBD77F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957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F5C0C-6DD3-794D-9B6D-2EB11D79E56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7F37B-AA90-2249-ABE6-1EADE6D04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5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3C373-364E-4B44-97ED-5B68F618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957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53C73-B6AE-D04B-A7C2-1D542E90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6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008E56-FAB9-7B4C-B81C-528CB217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16992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58921-F616-584E-9540-7A580FDD72DF}"/>
              </a:ext>
            </a:extLst>
          </p:cNvPr>
          <p:cNvSpPr txBox="1"/>
          <p:nvPr/>
        </p:nvSpPr>
        <p:spPr>
          <a:xfrm>
            <a:off x="537681" y="4425695"/>
            <a:ext cx="11116638" cy="15284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sr-RS" sz="2800" dirty="0"/>
              <a:t>Отворени јавни простори и квалитет живота у градовима Србије: </a:t>
            </a:r>
            <a:endParaRPr lang="sr-Latn-RS" sz="2800" dirty="0"/>
          </a:p>
          <a:p>
            <a:pPr algn="ctr"/>
            <a:r>
              <a:rPr lang="sr-RS" sz="2800" dirty="0"/>
              <a:t>значај урбаног биодиверзитета</a:t>
            </a:r>
            <a:endParaRPr lang="sr-Latn-RS" sz="2800" dirty="0"/>
          </a:p>
          <a:p>
            <a:pPr algn="ctr"/>
            <a:endParaRPr lang="en-US" sz="2800" b="1" dirty="0"/>
          </a:p>
          <a:p>
            <a:pPr algn="ctr"/>
            <a:r>
              <a:rPr lang="sr-Cyrl-RS" sz="2400" i="1" dirty="0"/>
              <a:t>Проф. др Соња Јовановић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715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77A5-B26B-DFD4-FF3C-FF1EBA50E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Кључни налази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83F6D-11E0-A3EA-3A5B-412E8BC4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2533650"/>
            <a:ext cx="11549297" cy="432435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sr-RS" dirty="0"/>
              <a:t>Није проблем број стабала —</a:t>
            </a:r>
            <a:r>
              <a:rPr lang="sr-Latn-RS" dirty="0"/>
              <a:t> </a:t>
            </a:r>
            <a:r>
              <a:rPr lang="sr-RS" dirty="0"/>
              <a:t>проблем је њихова разноврсност.</a:t>
            </a:r>
            <a:endParaRPr lang="sr-Latn-RS" dirty="0"/>
          </a:p>
          <a:p>
            <a:pPr>
              <a:spcBef>
                <a:spcPts val="400"/>
              </a:spcBef>
            </a:pPr>
            <a:endParaRPr lang="sr-RS" dirty="0"/>
          </a:p>
          <a:p>
            <a:pPr>
              <a:spcBef>
                <a:spcPts val="400"/>
              </a:spcBef>
            </a:pPr>
            <a:r>
              <a:rPr lang="sr-Cyrl-RS" dirty="0"/>
              <a:t>М</a:t>
            </a:r>
            <a:r>
              <a:rPr lang="sr-RS" dirty="0"/>
              <a:t>ања разноврсност дрвећа у центру града чини овај простор осетљивијим на еколошке рањивости, док већа разноврсност дрвећа у периферним деловима пружа заштиту од губитка станишта и доприноси еколошкој стабилности.</a:t>
            </a:r>
            <a:endParaRPr lang="sr-Latn-RS" dirty="0"/>
          </a:p>
          <a:p>
            <a:pPr>
              <a:spcBef>
                <a:spcPts val="400"/>
              </a:spcBef>
            </a:pPr>
            <a:endParaRPr lang="sr-RS" dirty="0"/>
          </a:p>
          <a:p>
            <a:pPr>
              <a:spcBef>
                <a:spcPts val="400"/>
              </a:spcBef>
            </a:pPr>
            <a:r>
              <a:rPr lang="sr-RS" dirty="0"/>
              <a:t>Унапређење зелених површина у центру града увођењем различитих </a:t>
            </a:r>
            <a:r>
              <a:rPr lang="sr-Cyrl-RS" dirty="0"/>
              <a:t>биљних </a:t>
            </a:r>
            <a:r>
              <a:rPr lang="sr-RS" dirty="0"/>
              <a:t>врста може ублажити негативне ефекте урбанизације, подстаћи биодиверзитет и побољшати квалитет ваздуха.</a:t>
            </a:r>
          </a:p>
        </p:txBody>
      </p:sp>
    </p:spTree>
    <p:extLst>
      <p:ext uri="{BB962C8B-B14F-4D97-AF65-F5344CB8AC3E}">
        <p14:creationId xmlns:p14="http://schemas.microsoft.com/office/powerpoint/2010/main" val="2325003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EF24F-06CF-EDE7-4973-65A305FE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Препоруке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30D9-35D0-3CAD-0AC7-C76CDF74D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43" y="2491900"/>
            <a:ext cx="8003286" cy="32796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sr-Cyrl-RS" dirty="0"/>
          </a:p>
          <a:p>
            <a:r>
              <a:rPr lang="sr-Cyrl-RS" dirty="0"/>
              <a:t>П</a:t>
            </a:r>
            <a:r>
              <a:rPr lang="sr-RS" dirty="0"/>
              <a:t>риоритет унапређењу зелених површина</a:t>
            </a:r>
            <a:r>
              <a:rPr lang="sr-Cyrl-RS" dirty="0"/>
              <a:t> (</a:t>
            </a:r>
            <a:r>
              <a:rPr lang="sr-Cyrl-RS" b="1" dirty="0"/>
              <a:t>урбани коридори</a:t>
            </a:r>
            <a:r>
              <a:rPr lang="sr-Cyrl-RS" dirty="0"/>
              <a:t>)</a:t>
            </a:r>
            <a:r>
              <a:rPr lang="sr-RS" dirty="0"/>
              <a:t>.</a:t>
            </a:r>
            <a:endParaRPr lang="sr-Latn-RS" dirty="0"/>
          </a:p>
          <a:p>
            <a:endParaRPr lang="sr-RS" dirty="0"/>
          </a:p>
          <a:p>
            <a:r>
              <a:rPr lang="sr-RS" dirty="0"/>
              <a:t>Идентификација и обнова деградираних природних станишта у урбаним подручјима, ради подстицања повратка </a:t>
            </a:r>
            <a:r>
              <a:rPr lang="sr-RS" b="1" dirty="0"/>
              <a:t>аутохтоних врста</a:t>
            </a:r>
            <a:r>
              <a:rPr lang="sr-RS" dirty="0"/>
              <a:t>, доприноси здравијем и отпорнијем екосистему. </a:t>
            </a:r>
            <a:endParaRPr lang="sr-Latn-RS" dirty="0"/>
          </a:p>
          <a:p>
            <a:endParaRPr lang="sr-Cyrl-RS" dirty="0"/>
          </a:p>
          <a:p>
            <a:r>
              <a:rPr lang="sr-RS" dirty="0"/>
              <a:t>Укључивање локалних заједница у активности очувања биодиверзитета, кроз едукацију и </a:t>
            </a:r>
            <a:r>
              <a:rPr lang="sr-RS" dirty="0" err="1"/>
              <a:t>партиципативне</a:t>
            </a:r>
            <a:r>
              <a:rPr lang="sr-RS" dirty="0"/>
              <a:t> програме </a:t>
            </a:r>
            <a:r>
              <a:rPr lang="sr-Cyrl-RS" dirty="0"/>
              <a:t>(</a:t>
            </a:r>
            <a:r>
              <a:rPr lang="sr-Latn-RS" b="1" dirty="0" err="1"/>
              <a:t>living</a:t>
            </a:r>
            <a:r>
              <a:rPr lang="sr-Latn-RS" b="1" dirty="0"/>
              <a:t> </a:t>
            </a:r>
            <a:r>
              <a:rPr lang="sr-Latn-RS" b="1" dirty="0" err="1"/>
              <a:t>labs</a:t>
            </a:r>
            <a:r>
              <a:rPr lang="sr-Latn-RS" dirty="0"/>
              <a:t>)</a:t>
            </a:r>
            <a:r>
              <a:rPr lang="sr-RS" dirty="0"/>
              <a:t>.</a:t>
            </a:r>
          </a:p>
          <a:p>
            <a:endParaRPr lang="sr-Cyrl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A5B6C-FDB3-73FD-7981-70C8A0541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1" y="1325980"/>
            <a:ext cx="3638550" cy="2541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5CDE5-977A-889F-28BA-7B157CE8A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1" y="4000500"/>
            <a:ext cx="3701609" cy="25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8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B01C-C188-9D8F-8601-1EBC5FB6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Закључак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07AD4A1-FC95-F6A2-CA1E-5C6C363AA2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30936" y="2997711"/>
            <a:ext cx="72360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RS" altLang="e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Биодиверзитет </a:t>
            </a:r>
            <a:r>
              <a:rPr lang="en-RS" altLang="en-RS" sz="2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kumimoji="0" lang="en-RS" altLang="e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отпорност града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RS" altLang="e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Подаци </a:t>
            </a:r>
            <a:r>
              <a:rPr lang="en-RS" altLang="en-RS" sz="2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kumimoji="0" lang="en-RS" altLang="e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квалитетне одлуке </a:t>
            </a:r>
            <a:endParaRPr lang="sr-Cyrl-RS" altLang="e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r-RS" sz="2400" dirty="0">
                <a:latin typeface="Calibri" panose="020F0502020204030204" pitchFamily="34" charset="0"/>
                <a:cs typeface="Calibri" panose="020F0502020204030204" pitchFamily="34" charset="0"/>
              </a:rPr>
              <a:t>Системски приступ, а не појединачне интервенције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62B79BD-130F-D498-BC3C-772F7D131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6516"/>
          <a:stretch/>
        </p:blipFill>
        <p:spPr>
          <a:xfrm>
            <a:off x="8686800" y="1528610"/>
            <a:ext cx="3505200" cy="50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2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D1F4-F9B8-70B1-0449-35949E5B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Увод</a:t>
            </a:r>
            <a:endParaRPr lang="en-R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0786230-A75E-7127-7035-50F6D769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3122"/>
            <a:ext cx="8559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Clr>
                <a:srgbClr val="222222"/>
              </a:buClr>
              <a:buSzPts val="2000"/>
              <a:buFont typeface="Cambria"/>
              <a:buChar char="•"/>
            </a:pPr>
            <a:r>
              <a:rPr lang="sr-Cyrl-RS" sz="2400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Контекст убрзане урбанизације и притиска на простор</a:t>
            </a:r>
          </a:p>
          <a:p>
            <a:pPr marL="285750" lvl="0" indent="-285750">
              <a:buClr>
                <a:srgbClr val="222222"/>
              </a:buClr>
              <a:buSzPts val="2000"/>
              <a:buFont typeface="Cambria"/>
              <a:buChar char="•"/>
            </a:pPr>
            <a:r>
              <a:rPr lang="sr-Cyrl-RS" sz="2400" i="1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Изазови</a:t>
            </a:r>
            <a:r>
              <a:rPr lang="sr-Cyrl-RS" sz="2400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: природна станишта, заштита биодиверзитета</a:t>
            </a:r>
          </a:p>
          <a:p>
            <a:pPr marL="285750" lvl="0" indent="-285750">
              <a:buClr>
                <a:srgbClr val="222222"/>
              </a:buClr>
              <a:buSzPts val="2000"/>
              <a:buFont typeface="Cambria"/>
              <a:buChar char="•"/>
            </a:pPr>
            <a:endParaRPr lang="sr-Cyrl-RS" sz="2400" dirty="0">
              <a:solidFill>
                <a:srgbClr val="22222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lvl="0" indent="-285750">
              <a:buClr>
                <a:srgbClr val="222222"/>
              </a:buClr>
              <a:buSzPts val="2000"/>
              <a:buFont typeface="Cambria"/>
              <a:buChar char="•"/>
            </a:pPr>
            <a:r>
              <a:rPr lang="sr-Cyrl-RS" sz="2400" i="1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Развојни приоритети</a:t>
            </a:r>
            <a:r>
              <a:rPr lang="sr-Cyrl-RS" sz="2400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</a:p>
          <a:p>
            <a:pPr marL="742950" lvl="1" indent="-285750">
              <a:buClr>
                <a:srgbClr val="222222"/>
              </a:buClr>
              <a:buSzPts val="2000"/>
              <a:buFont typeface="Cambria"/>
              <a:buChar char="•"/>
            </a:pPr>
            <a:r>
              <a:rPr lang="sr-Cyrl-RS" sz="2400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одрживост развоја градова, </a:t>
            </a:r>
          </a:p>
          <a:p>
            <a:pPr marL="742950" lvl="1" indent="-285750">
              <a:buClr>
                <a:srgbClr val="222222"/>
              </a:buClr>
              <a:buSzPts val="2000"/>
              <a:buFont typeface="Cambria"/>
              <a:buChar char="•"/>
            </a:pPr>
            <a:r>
              <a:rPr lang="sr-Cyrl-RS" sz="2400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унапређење квалитета живота становника, </a:t>
            </a:r>
          </a:p>
          <a:p>
            <a:pPr marL="742950" lvl="1" indent="-285750">
              <a:buClr>
                <a:srgbClr val="222222"/>
              </a:buClr>
              <a:buSzPts val="2000"/>
              <a:buFont typeface="Cambria"/>
              <a:buChar char="•"/>
            </a:pPr>
            <a:r>
              <a:rPr lang="sr-Cyrl-RS" sz="2400" dirty="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складан однос између становника и животне средине</a:t>
            </a:r>
            <a:endParaRPr lang="en-GB" sz="24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2008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C2FE2-0FD4-1AB8-BB6D-354D3F7D6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3B25-4E1F-A110-FE87-E877E5C1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980"/>
            <a:ext cx="12070080" cy="905377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Различити аспекти доприноса урбаног биодиверзитета </a:t>
            </a:r>
            <a:endParaRPr lang="en-R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548921A-BC4D-7252-99EB-F61D4FA2A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16787"/>
            <a:ext cx="831494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r-Cyrl-RS" b="1" dirty="0"/>
              <a:t>Директни доприноси: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побољшање квалитета ваздуха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спречавање поплава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повећање нивоа влажности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обезбеђивање </a:t>
            </a:r>
            <a:r>
              <a:rPr lang="sr-Cyrl-RS" dirty="0"/>
              <a:t>хладовине</a:t>
            </a:r>
            <a:endParaRPr lang="sr-R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смањење температуре ваздуха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b="1" dirty="0"/>
          </a:p>
          <a:p>
            <a:r>
              <a:rPr lang="sr-Cyrl-RS" b="1" dirty="0"/>
              <a:t>Индиректни доприноси: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Дрвеће представља важна </a:t>
            </a:r>
            <a:r>
              <a:rPr lang="sr-Cyrl-RS" b="1" dirty="0"/>
              <a:t>склоништ</a:t>
            </a:r>
            <a:r>
              <a:rPr lang="sr-RS" b="1" dirty="0"/>
              <a:t>а</a:t>
            </a:r>
            <a:r>
              <a:rPr lang="sr-RS" dirty="0"/>
              <a:t> током периода екстремних врућина.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Стратешки распоређено дрвеће повећава </a:t>
            </a:r>
            <a:r>
              <a:rPr lang="sr-RS" b="1" dirty="0"/>
              <a:t>енергетску ефикасност </a:t>
            </a:r>
            <a:r>
              <a:rPr lang="sr-RS" dirty="0"/>
              <a:t>зграда.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Економски ефекти урбаног </a:t>
            </a:r>
            <a:r>
              <a:rPr lang="sr-RS" dirty="0" err="1"/>
              <a:t>зеленил</a:t>
            </a:r>
            <a:r>
              <a:rPr lang="en-GB" dirty="0"/>
              <a:t>a </a:t>
            </a:r>
            <a:r>
              <a:rPr lang="sr-RS" dirty="0"/>
              <a:t>и биодиверзитета</a:t>
            </a:r>
            <a:r>
              <a:rPr lang="sr-Cyrl-RS" dirty="0"/>
              <a:t> </a:t>
            </a:r>
            <a:r>
              <a:rPr lang="sr-RS" dirty="0"/>
              <a:t>чине насеља привлачнијим и доприносе </a:t>
            </a:r>
            <a:r>
              <a:rPr lang="sr-RS" b="1" dirty="0"/>
              <a:t>расту вредности некретнина</a:t>
            </a:r>
            <a:r>
              <a:rPr lang="sr-R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RS" dirty="0"/>
              <a:t>Естетски квалитетни пејзажи и урбани зелени простори позитивно утичу на </a:t>
            </a:r>
            <a:r>
              <a:rPr lang="sr-RS" b="1" dirty="0"/>
              <a:t>психолошко благостање</a:t>
            </a:r>
            <a:r>
              <a:rPr lang="sr-RS" dirty="0"/>
              <a:t>.</a:t>
            </a:r>
          </a:p>
        </p:txBody>
      </p:sp>
      <p:pic>
        <p:nvPicPr>
          <p:cNvPr id="6" name="Google Shape;135;p3" title="central-park-spring-flower-with-skyline-midtown-manhattan-new-york-city.jpg">
            <a:extLst>
              <a:ext uri="{FF2B5EF4-FFF2-40B4-BE49-F238E27FC236}">
                <a16:creationId xmlns:a16="http://schemas.microsoft.com/office/drawing/2014/main" id="{D6148E35-BC3F-F2B9-3C43-C6AAD26287F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39200" y="2974849"/>
            <a:ext cx="3352800" cy="3608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6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BFE8-E29B-0BD2-1452-01AC655F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Од биодиверзитета до базе података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366BD53-C4D5-302B-CBBA-86430D7FAE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959" y="3303321"/>
            <a:ext cx="587949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r-Cyrl-RS" altLang="e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Ефекти су познати, али се ретко мере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r-Cyrl-RS" altLang="e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Без података нема управљања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Cyrl-RS" altLang="en-RS" sz="2400" dirty="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sr-Cyrl-RS" altLang="e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Cyrl-RS" altLang="en-RS" sz="24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r-Cyrl-RS" altLang="e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Cyrl-RS" altLang="en-RS" sz="24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r-Cyrl-RS" altLang="e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r-Cyrl-RS" altLang="e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oogle Shape;156;p5" title="analog-city-landscape-with-buildings-daylight.jpg">
            <a:extLst>
              <a:ext uri="{FF2B5EF4-FFF2-40B4-BE49-F238E27FC236}">
                <a16:creationId xmlns:a16="http://schemas.microsoft.com/office/drawing/2014/main" id="{8668FA21-D93F-F7E1-0C98-7DABF2A1FF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7288" y="2068382"/>
            <a:ext cx="5121976" cy="4131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922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BA919-4747-ABD1-F21E-A7E4BC9C4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27EC-E4DC-AF6E-E327-5A1A683F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980"/>
            <a:ext cx="3831336" cy="905377"/>
          </a:xfrm>
        </p:spPr>
        <p:txBody>
          <a:bodyPr>
            <a:normAutofit/>
          </a:bodyPr>
          <a:lstStyle/>
          <a:p>
            <a:r>
              <a:rPr lang="sr-Cyrl-RS" dirty="0"/>
              <a:t>Град Ниш</a:t>
            </a:r>
            <a:endParaRPr lang="en-R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0EF58E-E5EF-E034-F702-EAEB1CBC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85197"/>
            <a:ext cx="405993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1800"/>
              <a:buFont typeface="Arial"/>
              <a:buChar char="•"/>
            </a:pPr>
            <a:r>
              <a:rPr lang="sr-RS" dirty="0"/>
              <a:t>Сва улична стабла у евиденцији Града Ниша подељена су у пет зона:</a:t>
            </a:r>
            <a:endParaRPr lang="sr-Cyrl-RS" dirty="0"/>
          </a:p>
          <a:p>
            <a:pPr marL="742950" lvl="1" indent="-285750" algn="just">
              <a:buClr>
                <a:schemeClr val="dk1"/>
              </a:buClr>
              <a:buSzPts val="1800"/>
              <a:buFont typeface="Arial"/>
              <a:buChar char="•"/>
            </a:pPr>
            <a:endParaRPr lang="sr-Cyrl-RS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lvl="1" indent="-285750" algn="just">
              <a:buClr>
                <a:schemeClr val="dk1"/>
              </a:buClr>
              <a:buSzPts val="1800"/>
              <a:buFont typeface="Arial"/>
              <a:buChar char="•"/>
            </a:pPr>
            <a:r>
              <a:rPr lang="sr-Cyrl-R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Нишка Бања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	</a:t>
            </a:r>
            <a:endParaRPr lang="en-GB" dirty="0"/>
          </a:p>
          <a:p>
            <a:pPr marL="742950" lvl="1" indent="-285750" algn="just">
              <a:buClr>
                <a:schemeClr val="dk1"/>
              </a:buClr>
              <a:buSzPts val="1800"/>
              <a:buFont typeface="Arial"/>
              <a:buChar char="•"/>
            </a:pPr>
            <a:r>
              <a:rPr lang="sr-Cyrl-R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Булевар Немањића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 lang="en-GB" dirty="0"/>
          </a:p>
          <a:p>
            <a:pPr marL="742950" lvl="1" indent="-285750" algn="just">
              <a:buClr>
                <a:schemeClr val="dk1"/>
              </a:buClr>
              <a:buSzPts val="1800"/>
              <a:buFont typeface="Arial"/>
              <a:buChar char="•"/>
            </a:pPr>
            <a:r>
              <a:rPr lang="sr-Cyrl-R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Парк Чаир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 lang="en-GB" dirty="0"/>
          </a:p>
          <a:p>
            <a:pPr marL="742950" lvl="1" indent="-285750" algn="just">
              <a:buClr>
                <a:schemeClr val="dk1"/>
              </a:buClr>
              <a:buSzPts val="1800"/>
              <a:buFont typeface="Arial"/>
              <a:buChar char="•"/>
            </a:pPr>
            <a:r>
              <a:rPr lang="sr-Cyrl-R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Плава зона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 lang="en-GB" dirty="0"/>
          </a:p>
          <a:p>
            <a:pPr marL="742950" lvl="1" indent="-285750" algn="just">
              <a:buClr>
                <a:schemeClr val="dk1"/>
              </a:buClr>
              <a:buSzPts val="1800"/>
              <a:buFont typeface="Arial"/>
              <a:buChar char="•"/>
            </a:pPr>
            <a:r>
              <a:rPr lang="sr-Cyrl-R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Железничка станица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lang="en-GB" dirty="0"/>
          </a:p>
        </p:txBody>
      </p:sp>
      <p:pic>
        <p:nvPicPr>
          <p:cNvPr id="3" name="Google Shape;166;p6">
            <a:extLst>
              <a:ext uri="{FF2B5EF4-FFF2-40B4-BE49-F238E27FC236}">
                <a16:creationId xmlns:a16="http://schemas.microsoft.com/office/drawing/2014/main" id="{4AEA547F-3E78-3E26-F955-CC70243DF7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849" y="99373"/>
            <a:ext cx="7828152" cy="662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44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4CAA-9BD6-CF8D-1569-4E16EBF1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Садржај базе података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EA034-5224-674F-3C79-FD391F65C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2779776"/>
            <a:ext cx="7680960" cy="33121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r-RS" dirty="0"/>
              <a:t>База података садржи податке о сваком стаблу са следећим параметрима:</a:t>
            </a:r>
            <a:endParaRPr lang="sr-Cyrl-RS" dirty="0"/>
          </a:p>
          <a:p>
            <a:pPr marL="0" indent="0">
              <a:buNone/>
            </a:pPr>
            <a:endParaRPr lang="sr-RS" dirty="0"/>
          </a:p>
          <a:p>
            <a:r>
              <a:rPr lang="sr-RS" dirty="0"/>
              <a:t>ботанички назив (на латинском) </a:t>
            </a:r>
          </a:p>
          <a:p>
            <a:r>
              <a:rPr lang="sr-RS" dirty="0"/>
              <a:t>висина стабла </a:t>
            </a:r>
          </a:p>
          <a:p>
            <a:r>
              <a:rPr lang="sr-RS" dirty="0"/>
              <a:t>пречник стабла </a:t>
            </a:r>
          </a:p>
          <a:p>
            <a:r>
              <a:rPr lang="sr-RS" dirty="0"/>
              <a:t>ширина крошње </a:t>
            </a:r>
          </a:p>
          <a:p>
            <a:r>
              <a:rPr lang="sr-RS" dirty="0"/>
              <a:t>виталност </a:t>
            </a:r>
          </a:p>
          <a:p>
            <a:r>
              <a:rPr lang="sr-RS" dirty="0"/>
              <a:t>декоративност</a:t>
            </a:r>
          </a:p>
          <a:p>
            <a:endParaRPr lang="sr-Cyrl-RS" dirty="0"/>
          </a:p>
        </p:txBody>
      </p:sp>
      <p:pic>
        <p:nvPicPr>
          <p:cNvPr id="4" name="Google Shape;179;p7">
            <a:extLst>
              <a:ext uri="{FF2B5EF4-FFF2-40B4-BE49-F238E27FC236}">
                <a16:creationId xmlns:a16="http://schemas.microsoft.com/office/drawing/2014/main" id="{6AFF1D67-AD72-8593-8FF1-51FC96750C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581" b="2580"/>
          <a:stretch/>
        </p:blipFill>
        <p:spPr>
          <a:xfrm>
            <a:off x="8765430" y="1207648"/>
            <a:ext cx="3426570" cy="4884234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44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59B0-373B-934B-12F1-D2EB585B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RS"/>
          </a:p>
        </p:txBody>
      </p:sp>
      <p:pic>
        <p:nvPicPr>
          <p:cNvPr id="4" name="Google Shape;187;p8">
            <a:extLst>
              <a:ext uri="{FF2B5EF4-FFF2-40B4-BE49-F238E27FC236}">
                <a16:creationId xmlns:a16="http://schemas.microsoft.com/office/drawing/2014/main" id="{4EB7837B-6B9D-29CA-F62E-FF1AFBCFF04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07264" y="1121664"/>
            <a:ext cx="11728704" cy="5736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73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BA4F-FAE6-FA44-E89C-6E12CDC4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Урбани диверзитет дрвећа у граду Нишу – кључни налази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CD090-588F-515F-E8F1-D8342E285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197" y="2574673"/>
            <a:ext cx="6621801" cy="410394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97B3AE-9652-2AF4-D9B5-7FD6073D178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92607" y="2721939"/>
            <a:ext cx="5147589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RS" altLang="e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RS" altLang="en-R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Центар града → ниска разноврсност </a:t>
            </a:r>
            <a:endParaRPr kumimoji="0" lang="sr-Cyrl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RS" altLang="en-R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Периферија → већа разноврсност </a:t>
            </a:r>
            <a:endParaRPr kumimoji="0" lang="sr-Cyrl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RS" altLang="en-R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Ниш → испод нивоа европских градова</a:t>
            </a:r>
            <a:endParaRPr kumimoji="0" lang="sr-Cyrl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sr-Cyrl-RS" altLang="en-R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r-Cyrl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RS" sz="2000" dirty="0"/>
              <a:t>Град </a:t>
            </a:r>
            <a:r>
              <a:rPr lang="sr-Cyrl-RS" sz="2000" dirty="0"/>
              <a:t>Ниш </a:t>
            </a:r>
            <a:r>
              <a:rPr lang="sr-RS" sz="2000" dirty="0"/>
              <a:t>је еколошки неуједначен систем</a:t>
            </a:r>
            <a:endParaRPr kumimoji="0" lang="en-RS" altLang="e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335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12D9-273B-E2F9-2E36-1F27053E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1325980"/>
            <a:ext cx="11765280" cy="90537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Shannon Diversity Index </a:t>
            </a:r>
            <a:r>
              <a:rPr lang="sr-Cyrl-RS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 европским градовима</a:t>
            </a:r>
            <a:endParaRPr lang="sr-Cyrl-RS" dirty="0"/>
          </a:p>
        </p:txBody>
      </p:sp>
      <p:graphicFrame>
        <p:nvGraphicFramePr>
          <p:cNvPr id="4" name="Google Shape;224;p11">
            <a:extLst>
              <a:ext uri="{FF2B5EF4-FFF2-40B4-BE49-F238E27FC236}">
                <a16:creationId xmlns:a16="http://schemas.microsoft.com/office/drawing/2014/main" id="{55101946-3453-13C5-3113-4BEAE04B33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492216"/>
              </p:ext>
            </p:extLst>
          </p:nvPr>
        </p:nvGraphicFramePr>
        <p:xfrm>
          <a:off x="4485502" y="2322513"/>
          <a:ext cx="7339914" cy="428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47B231D-9DB8-6EA0-89CA-30049596AAEA}"/>
              </a:ext>
            </a:extLst>
          </p:cNvPr>
          <p:cNvSpPr txBox="1"/>
          <p:nvPr/>
        </p:nvSpPr>
        <p:spPr>
          <a:xfrm>
            <a:off x="268224" y="2782669"/>
            <a:ext cx="4130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sr-RS" sz="2000" b="1" dirty="0"/>
              <a:t>Ниш има нижи ниво диверзитета у односу на европске градове</a:t>
            </a:r>
            <a:r>
              <a:rPr lang="sr-Latn-RS" sz="2000" b="1" dirty="0"/>
              <a:t>.</a:t>
            </a:r>
            <a:endParaRPr lang="sr-RS" sz="2000" dirty="0"/>
          </a:p>
        </p:txBody>
      </p:sp>
    </p:spTree>
    <p:extLst>
      <p:ext uri="{BB962C8B-B14F-4D97-AF65-F5344CB8AC3E}">
        <p14:creationId xmlns:p14="http://schemas.microsoft.com/office/powerpoint/2010/main" val="891197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376</Words>
  <Application>Microsoft Macintosh PowerPoint</Application>
  <PresentationFormat>Widescreen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Palatino Linotype</vt:lpstr>
      <vt:lpstr>Office Theme</vt:lpstr>
      <vt:lpstr>PowerPoint Presentation</vt:lpstr>
      <vt:lpstr>Увод</vt:lpstr>
      <vt:lpstr>Различити аспекти доприноса урбаног биодиверзитета </vt:lpstr>
      <vt:lpstr>Од биодиверзитета до базе података</vt:lpstr>
      <vt:lpstr>Град Ниш</vt:lpstr>
      <vt:lpstr>Садржај базе података</vt:lpstr>
      <vt:lpstr>PowerPoint Presentation</vt:lpstr>
      <vt:lpstr>Урбани диверзитет дрвећа у граду Нишу – кључни налази</vt:lpstr>
      <vt:lpstr>Shannon Diversity Index у европским градовима</vt:lpstr>
      <vt:lpstr>Кључни налази</vt:lpstr>
      <vt:lpstr>Препоруке</vt:lpstr>
      <vt:lpstr>Закључак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Sonja Jovanovic</cp:lastModifiedBy>
  <cp:revision>24</cp:revision>
  <dcterms:created xsi:type="dcterms:W3CDTF">2022-03-11T16:50:15Z</dcterms:created>
  <dcterms:modified xsi:type="dcterms:W3CDTF">2026-04-21T04:51:14Z</dcterms:modified>
</cp:coreProperties>
</file>