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23"/>
  </p:notesMasterIdLst>
  <p:handoutMasterIdLst>
    <p:handoutMasterId r:id="rId24"/>
  </p:handoutMasterIdLst>
  <p:sldIdLst>
    <p:sldId id="5051" r:id="rId2"/>
    <p:sldId id="5379" r:id="rId3"/>
    <p:sldId id="5388" r:id="rId4"/>
    <p:sldId id="5381" r:id="rId5"/>
    <p:sldId id="5391" r:id="rId6"/>
    <p:sldId id="5383" r:id="rId7"/>
    <p:sldId id="5396" r:id="rId8"/>
    <p:sldId id="5385" r:id="rId9"/>
    <p:sldId id="5393" r:id="rId10"/>
    <p:sldId id="5395" r:id="rId11"/>
    <p:sldId id="5397" r:id="rId12"/>
    <p:sldId id="5398" r:id="rId13"/>
    <p:sldId id="5399" r:id="rId14"/>
    <p:sldId id="5400" r:id="rId15"/>
    <p:sldId id="5401" r:id="rId16"/>
    <p:sldId id="5402" r:id="rId17"/>
    <p:sldId id="5403" r:id="rId18"/>
    <p:sldId id="5404" r:id="rId19"/>
    <p:sldId id="5405" r:id="rId20"/>
    <p:sldId id="5386" r:id="rId21"/>
    <p:sldId id="470" r:id="rId22"/>
  </p:sldIdLst>
  <p:sldSz cx="18288000" cy="1028858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гро Евгений" initials="БЕ" lastIdx="2" clrIdx="0">
    <p:extLst>
      <p:ext uri="{19B8F6BF-5375-455C-9EA6-DF929625EA0E}">
        <p15:presenceInfo xmlns:p15="http://schemas.microsoft.com/office/powerpoint/2012/main" userId="5d03bef70a9743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591"/>
    <a:srgbClr val="522284"/>
    <a:srgbClr val="D2C9DD"/>
    <a:srgbClr val="B7A9C8"/>
    <a:srgbClr val="866DA0"/>
    <a:srgbClr val="6C4B8A"/>
    <a:srgbClr val="7D8084"/>
    <a:srgbClr val="F4F5FA"/>
    <a:srgbClr val="E1DCE9"/>
    <a:srgbClr val="A59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6374" autoAdjust="0"/>
  </p:normalViewPr>
  <p:slideViewPr>
    <p:cSldViewPr snapToGrid="0">
      <p:cViewPr varScale="1">
        <p:scale>
          <a:sx n="55" d="100"/>
          <a:sy n="55" d="100"/>
        </p:scale>
        <p:origin x="67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7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13.12.2025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12/13/2025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(03-02-23)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E6E6E6">
              <a:alpha val="8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 dirty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286624" y="0"/>
            <a:ext cx="11001375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2" name="Picture 1" descr="A black and purple sphere with dots&#10;&#10;Description automatically generated">
            <a:extLst>
              <a:ext uri="{FF2B5EF4-FFF2-40B4-BE49-F238E27FC236}">
                <a16:creationId xmlns:a16="http://schemas.microsoft.com/office/drawing/2014/main" id="{06DE52A9-6A67-9F72-2B05-F02CD901E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0" t="18767" r="1" b="15489"/>
          <a:stretch/>
        </p:blipFill>
        <p:spPr>
          <a:xfrm>
            <a:off x="-1" y="-1"/>
            <a:ext cx="6116855" cy="102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6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20150" y="3009900"/>
            <a:ext cx="9467850" cy="72786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9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16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F9FA5D-0A36-781B-DB3F-AEBE43CA9CD1}"/>
              </a:ext>
            </a:extLst>
          </p:cNvPr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52228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1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357" r:id="rId2"/>
    <p:sldLayoutId id="2147484355" r:id="rId3"/>
    <p:sldLayoutId id="2147484356" r:id="rId4"/>
    <p:sldLayoutId id="2147484358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0747D37E-2893-48EA-B243-389131D490D0}"/>
              </a:ext>
            </a:extLst>
          </p:cNvPr>
          <p:cNvSpPr txBox="1"/>
          <p:nvPr/>
        </p:nvSpPr>
        <p:spPr>
          <a:xfrm>
            <a:off x="906234" y="3341920"/>
            <a:ext cx="8237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National Innovation System Efficiency Assessed by DEA:</a:t>
            </a:r>
          </a:p>
          <a:p>
            <a:r>
              <a:rPr lang="en-US" sz="4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Lessons for Policy and Growth</a:t>
            </a:r>
            <a:endParaRPr lang="ru-RU" sz="4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02D3420-8C19-4543-860F-B30261C086DF}"/>
              </a:ext>
            </a:extLst>
          </p:cNvPr>
          <p:cNvSpPr txBox="1"/>
          <p:nvPr/>
        </p:nvSpPr>
        <p:spPr>
          <a:xfrm>
            <a:off x="906234" y="5625685"/>
            <a:ext cx="7913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Jelena</a:t>
            </a:r>
            <a:r>
              <a:rPr lang="en-US" sz="2800" dirty="0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Stanković</a:t>
            </a:r>
            <a:r>
              <a:rPr lang="en-US" sz="2800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*</a:t>
            </a:r>
            <a:r>
              <a:rPr lang="en-US" sz="2800" dirty="0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, Ivana </a:t>
            </a:r>
            <a:r>
              <a:rPr lang="en-US" sz="2800" dirty="0" err="1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Marjanović</a:t>
            </a:r>
            <a:r>
              <a:rPr lang="en-US" sz="2800" dirty="0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, Marina </a:t>
            </a:r>
            <a:r>
              <a:rPr lang="en-US" sz="2800" dirty="0" err="1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Stanojević</a:t>
            </a:r>
            <a:endParaRPr lang="en-US" sz="2800" dirty="0" smtClean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  <a:p>
            <a:r>
              <a:rPr lang="en-US" sz="2800" dirty="0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University of </a:t>
            </a:r>
            <a:r>
              <a:rPr lang="en-US" sz="2800" dirty="0" err="1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Niš</a:t>
            </a:r>
            <a:r>
              <a:rPr lang="en-US" sz="2800" dirty="0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, Faculty of Economics, Serbia</a:t>
            </a:r>
          </a:p>
          <a:p>
            <a:endParaRPr lang="en-US" sz="2800" dirty="0" smtClean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  <a:p>
            <a:r>
              <a:rPr lang="en-US" sz="2800" dirty="0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e-mail</a:t>
            </a:r>
            <a:r>
              <a:rPr lang="en-US" sz="2800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: </a:t>
            </a:r>
            <a:r>
              <a:rPr lang="en-US" sz="2800" dirty="0" smtClean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jelena.stankovic@eknfak.ni.ac.rs</a:t>
            </a:r>
            <a:endParaRPr lang="ru-RU" sz="2800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18" name="Picture 17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EBB054B1-7F57-A7C1-2EB7-28D862A88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4" y="890960"/>
            <a:ext cx="4118152" cy="1162607"/>
          </a:xfrm>
          <a:prstGeom prst="rect">
            <a:avLst/>
          </a:prstGeom>
        </p:spPr>
      </p:pic>
      <p:pic>
        <p:nvPicPr>
          <p:cNvPr id="22" name="Picture 21" descr="A blue circle with yellow text and a yellow ribbon&#10;&#10;Description automatically generated">
            <a:extLst>
              <a:ext uri="{FF2B5EF4-FFF2-40B4-BE49-F238E27FC236}">
                <a16:creationId xmlns:a16="http://schemas.microsoft.com/office/drawing/2014/main" id="{C30328F1-0351-8FF3-A43B-EB9121733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99" y="8586465"/>
            <a:ext cx="953373" cy="953373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367536A-977F-A883-F9F9-4FB78CF2B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89" y="8853030"/>
            <a:ext cx="2851078" cy="60651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20F3F2-426B-C901-823C-F964C5694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32265" r="30261"/>
          <a:stretch/>
        </p:blipFill>
        <p:spPr>
          <a:xfrm>
            <a:off x="8636495" y="-55418"/>
            <a:ext cx="9651506" cy="93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6593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Data Pre‑Processing &amp; Validation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421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Checking consistency and completeness of international indicators.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Handling missing values and outliers to avoid bias in DEA results.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Scaling and transformation of variables where appropriate.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Ensuring comparability between developed and developing groups.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6593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Descriptive Overview of NIS Indicators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421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Developed countries generally display higher R&amp;D intensity and researcher density.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Large cross‑country dispersion in scientific publications, patenting and high‑tech value added.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Developing economies show catching‑up patterns in some indicators but remain behind the frontier.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Descriptive statistics highlight the need to examine efficiency, not only levels.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6593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DEA Results – Overall NIS Efficiency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421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Only a small subset of countries lies on the efficiency frontier (score = 1).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Many countries exhibit substantial input waste or under‑utilization of their innovation potential.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Differences across stages: some countries are efficient in knowledge creation but weaker in commercialization, and vice versa.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Reveals the importance of balanced performance across the two stages.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6593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Developed vs Developing Countries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421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Developed countries tend to dominate the efficiency frontier, especially in commercialization.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Some emerging economies approach the frontier in knowledge creation but lag in converting knowledge into market outcomes.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Structural and institutional factors partly explain the performance gap.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Results suggest scope for policy learning between country groups.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6593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Determinants of Innovation Efficiency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421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Bootstrap Tobit regression with DEA efficiency scores as dependent variables.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Explanatory (environmental) variables may </a:t>
            </a:r>
            <a:r>
              <a:rPr lang="en-US" sz="2800" dirty="0" smtClean="0">
                <a:latin typeface="+mn-lt"/>
              </a:rPr>
              <a:t>include:</a:t>
            </a:r>
            <a:endParaRPr lang="sr-Latn-RS" sz="2800" dirty="0" smtClean="0">
              <a:latin typeface="+mn-lt"/>
            </a:endParaRPr>
          </a:p>
          <a:p>
            <a:pPr marL="1030517" lvl="1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Quality </a:t>
            </a:r>
            <a:r>
              <a:rPr lang="en-US" sz="2800" dirty="0">
                <a:latin typeface="+mn-lt"/>
              </a:rPr>
              <a:t>of institutions and </a:t>
            </a:r>
            <a:r>
              <a:rPr lang="en-US" sz="2800" dirty="0" smtClean="0">
                <a:latin typeface="+mn-lt"/>
              </a:rPr>
              <a:t>governance.</a:t>
            </a:r>
            <a:endParaRPr lang="sr-Latn-RS" sz="2800" dirty="0" smtClean="0">
              <a:latin typeface="+mn-lt"/>
            </a:endParaRPr>
          </a:p>
          <a:p>
            <a:pPr marL="1030517" lvl="1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Openness </a:t>
            </a:r>
            <a:r>
              <a:rPr lang="en-US" sz="2800" dirty="0">
                <a:latin typeface="+mn-lt"/>
              </a:rPr>
              <a:t>to trade and foreign direct </a:t>
            </a:r>
            <a:r>
              <a:rPr lang="en-US" sz="2800" dirty="0" smtClean="0">
                <a:latin typeface="+mn-lt"/>
              </a:rPr>
              <a:t>investment.</a:t>
            </a:r>
            <a:endParaRPr lang="sr-Latn-RS" sz="2800" dirty="0" smtClean="0">
              <a:latin typeface="+mn-lt"/>
            </a:endParaRPr>
          </a:p>
          <a:p>
            <a:pPr marL="1030517" lvl="1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Financial </a:t>
            </a:r>
            <a:r>
              <a:rPr lang="en-US" sz="2800" dirty="0">
                <a:latin typeface="+mn-lt"/>
              </a:rPr>
              <a:t>development and depth of capital </a:t>
            </a:r>
            <a:r>
              <a:rPr lang="en-US" sz="2800" dirty="0" smtClean="0">
                <a:latin typeface="+mn-lt"/>
              </a:rPr>
              <a:t>markets.</a:t>
            </a:r>
            <a:endParaRPr lang="sr-Latn-RS" sz="2800" dirty="0" smtClean="0">
              <a:latin typeface="+mn-lt"/>
            </a:endParaRPr>
          </a:p>
          <a:p>
            <a:pPr marL="1030517" lvl="1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Education </a:t>
            </a:r>
            <a:r>
              <a:rPr lang="en-US" sz="2800" dirty="0">
                <a:latin typeface="+mn-lt"/>
              </a:rPr>
              <a:t>quality and human capital beyond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6593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Key Findings: Determinants of Efficiency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421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Better institutional quality is positively associated with both stages of innovation efficiency.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Greater openness and integration with global markets support commercialization efficiency.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Well‑functioning financial systems ease funding constraints for innovative firms.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Human capital and education systems that promote creativity and problem‑solving are crucial.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6593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Innovation Efficiency and Economic Growth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421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Bootstrap OLS regression links NIS efficiency to real GDP growth.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Countries that use innovation resources more efficiently tend to experience higher growth rates.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Efficiency appears more important than just the level of R&amp;D expenditure.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Results support policies that improve the functioning of the NIS, not only its scale.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6593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Policy Implications (1) – Strengthening NIS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421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Move beyond targets for R&amp;D spending to policies improving system‑wide efficiency.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Strengthen coordination between universities, industry and government (triple‑helix).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Support intermediary organizations that foster knowledge transfer and commercialization.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Ensure stable and predictable framework conditions for innovative investment.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6593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Policy Implications (2) – Tailored Strategies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421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For countries weak in knowledge creation: invest in research capacity and skills.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For countries weak in commercialization: improve IPR regimes, venture capital, and entrepreneurship support.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Encourage international collaboration to leverage external knowledge and markets.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Design policies that address bottlenecks at each stage of the innovation chain.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6593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Limitations &amp; Future Research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421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DEA results depend on variable selection and data quality; additional indicators could refine the analysis.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Cross‑sectional or limited‑period data restrict dynamic interpretation of efficiency changes over time.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Future work could apply panel DEA or Malmquist indices to track NIS performance dynamics.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Micro‑level data (firms, regions) could complement national‑level analysis.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80697" y="1841408"/>
            <a:ext cx="15035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Motivation &amp; Background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591596" y="3164847"/>
            <a:ext cx="11170914" cy="388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Innovation is a key driver of long‑term economic growth and competitiveness.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Traditional, linear models (more R&amp;D → more growth) cannot fully explain cross‑country differences.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National Innovation System (NIS) perspective stresses interactions among firms, universities and government.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7" y="2162161"/>
            <a:ext cx="10040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Conclusion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135679" cy="582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Two‑stage DEA reveals large cross‑country differences in innovation efficiency.</a:t>
            </a:r>
          </a:p>
          <a:p>
            <a:pPr marL="342900" indent="-342900" algn="just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Balanced performance in knowledge creation and commercialization is essential for innovation‑driven growth.</a:t>
            </a:r>
          </a:p>
          <a:p>
            <a:pPr marL="342900" indent="-342900" algn="just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Institutional quality, openness and financial development shape the efficiency of NIS.</a:t>
            </a:r>
          </a:p>
          <a:p>
            <a:pPr marL="342900" indent="-342900" algn="just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Policy focus should shift from ‘more innovation input’ to ‘better innovation systems’.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56A8A9-FE20-4DBA-5DCA-6E06B1D11A77}"/>
              </a:ext>
            </a:extLst>
          </p:cNvPr>
          <p:cNvSpPr txBox="1"/>
          <p:nvPr/>
        </p:nvSpPr>
        <p:spPr>
          <a:xfrm>
            <a:off x="10571028" y="4438021"/>
            <a:ext cx="6987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Thank You!</a:t>
            </a:r>
            <a:endParaRPr lang="ru-RU" sz="10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8" name="Picture 7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7E8832B3-EB8C-5A83-DA7C-FA46186C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366" y="890960"/>
            <a:ext cx="4159710" cy="11743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7EF89BE-468E-F8DF-3781-DDCE7234B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4590" t="-404" r="-206" b="31507"/>
          <a:stretch/>
        </p:blipFill>
        <p:spPr>
          <a:xfrm>
            <a:off x="0" y="753533"/>
            <a:ext cx="10464799" cy="95350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DB9A18-D9F8-62F5-A6D5-4740B8267AD3}"/>
              </a:ext>
            </a:extLst>
          </p:cNvPr>
          <p:cNvGrpSpPr/>
          <p:nvPr/>
        </p:nvGrpSpPr>
        <p:grpSpPr>
          <a:xfrm>
            <a:off x="14064552" y="8675918"/>
            <a:ext cx="3232733" cy="551543"/>
            <a:chOff x="19598280" y="8858793"/>
            <a:chExt cx="3232733" cy="551543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CB5B3046-D217-46C9-8FA7-3E8260C24C77}"/>
                </a:ext>
              </a:extLst>
            </p:cNvPr>
            <p:cNvSpPr/>
            <p:nvPr/>
          </p:nvSpPr>
          <p:spPr>
            <a:xfrm>
              <a:off x="19598280" y="8858793"/>
              <a:ext cx="551543" cy="551543"/>
            </a:xfrm>
            <a:prstGeom prst="ellipse">
              <a:avLst/>
            </a:prstGeom>
            <a:noFill/>
            <a:ln w="19050">
              <a:solidFill>
                <a:srgbClr val="52228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259BEB8-6E04-4A00-AD9B-78CFB6D97867}"/>
                </a:ext>
              </a:extLst>
            </p:cNvPr>
            <p:cNvSpPr/>
            <p:nvPr/>
          </p:nvSpPr>
          <p:spPr>
            <a:xfrm>
              <a:off x="20269059" y="8858793"/>
              <a:ext cx="551543" cy="551543"/>
            </a:xfrm>
            <a:prstGeom prst="ellipse">
              <a:avLst/>
            </a:prstGeom>
            <a:noFill/>
            <a:ln w="19050">
              <a:solidFill>
                <a:srgbClr val="52228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70CD744B-2517-4EA9-8349-F669F36342C3}"/>
                </a:ext>
              </a:extLst>
            </p:cNvPr>
            <p:cNvSpPr/>
            <p:nvPr/>
          </p:nvSpPr>
          <p:spPr>
            <a:xfrm>
              <a:off x="20939838" y="8858793"/>
              <a:ext cx="551543" cy="551543"/>
            </a:xfrm>
            <a:prstGeom prst="ellipse">
              <a:avLst/>
            </a:prstGeom>
            <a:noFill/>
            <a:ln w="19050">
              <a:solidFill>
                <a:srgbClr val="52228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61AE9F1D-CCDB-4880-A7C4-92899B5F703A}"/>
                </a:ext>
              </a:extLst>
            </p:cNvPr>
            <p:cNvSpPr/>
            <p:nvPr/>
          </p:nvSpPr>
          <p:spPr>
            <a:xfrm>
              <a:off x="21610617" y="8858793"/>
              <a:ext cx="551543" cy="551543"/>
            </a:xfrm>
            <a:prstGeom prst="ellipse">
              <a:avLst/>
            </a:prstGeom>
            <a:noFill/>
            <a:ln w="19050">
              <a:solidFill>
                <a:srgbClr val="52228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hape 2819">
              <a:extLst>
                <a:ext uri="{FF2B5EF4-FFF2-40B4-BE49-F238E27FC236}">
                  <a16:creationId xmlns:a16="http://schemas.microsoft.com/office/drawing/2014/main" id="{14784E66-FE7E-4F28-8878-4356DAAF672B}"/>
                </a:ext>
              </a:extLst>
            </p:cNvPr>
            <p:cNvSpPr/>
            <p:nvPr/>
          </p:nvSpPr>
          <p:spPr>
            <a:xfrm>
              <a:off x="19756071" y="9038591"/>
              <a:ext cx="235960" cy="19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14735" y="0"/>
                  </a:moveTo>
                  <a:cubicBezTo>
                    <a:pt x="16497" y="0"/>
                    <a:pt x="17287" y="960"/>
                    <a:pt x="18293" y="1876"/>
                  </a:cubicBezTo>
                  <a:cubicBezTo>
                    <a:pt x="19048" y="1876"/>
                    <a:pt x="20055" y="1265"/>
                    <a:pt x="20558" y="960"/>
                  </a:cubicBezTo>
                  <a:cubicBezTo>
                    <a:pt x="20845" y="655"/>
                    <a:pt x="20845" y="655"/>
                    <a:pt x="21097" y="655"/>
                  </a:cubicBezTo>
                  <a:cubicBezTo>
                    <a:pt x="20845" y="1571"/>
                    <a:pt x="20306" y="2487"/>
                    <a:pt x="19551" y="3098"/>
                  </a:cubicBezTo>
                  <a:cubicBezTo>
                    <a:pt x="19551" y="3098"/>
                    <a:pt x="19300" y="3403"/>
                    <a:pt x="19048" y="3403"/>
                  </a:cubicBezTo>
                  <a:cubicBezTo>
                    <a:pt x="20055" y="3403"/>
                    <a:pt x="20845" y="2793"/>
                    <a:pt x="21600" y="2793"/>
                  </a:cubicBezTo>
                  <a:cubicBezTo>
                    <a:pt x="21348" y="3403"/>
                    <a:pt x="20845" y="4320"/>
                    <a:pt x="20055" y="4625"/>
                  </a:cubicBezTo>
                  <a:cubicBezTo>
                    <a:pt x="19803" y="4931"/>
                    <a:pt x="19803" y="5280"/>
                    <a:pt x="19551" y="5585"/>
                  </a:cubicBezTo>
                  <a:cubicBezTo>
                    <a:pt x="19551" y="6807"/>
                    <a:pt x="19551" y="7724"/>
                    <a:pt x="19300" y="8945"/>
                  </a:cubicBezTo>
                  <a:cubicBezTo>
                    <a:pt x="18042" y="14836"/>
                    <a:pt x="15239" y="19156"/>
                    <a:pt x="10674" y="20989"/>
                  </a:cubicBezTo>
                  <a:cubicBezTo>
                    <a:pt x="8877" y="21600"/>
                    <a:pt x="6110" y="21600"/>
                    <a:pt x="4313" y="21294"/>
                  </a:cubicBezTo>
                  <a:cubicBezTo>
                    <a:pt x="3306" y="20989"/>
                    <a:pt x="2552" y="20684"/>
                    <a:pt x="1509" y="20073"/>
                  </a:cubicBezTo>
                  <a:cubicBezTo>
                    <a:pt x="1258" y="19767"/>
                    <a:pt x="755" y="19767"/>
                    <a:pt x="503" y="19462"/>
                  </a:cubicBezTo>
                  <a:cubicBezTo>
                    <a:pt x="252" y="19156"/>
                    <a:pt x="252" y="19156"/>
                    <a:pt x="0" y="19156"/>
                  </a:cubicBezTo>
                  <a:cubicBezTo>
                    <a:pt x="503" y="19156"/>
                    <a:pt x="1006" y="19156"/>
                    <a:pt x="1509" y="19156"/>
                  </a:cubicBezTo>
                  <a:cubicBezTo>
                    <a:pt x="1797" y="19156"/>
                    <a:pt x="2300" y="19156"/>
                    <a:pt x="2803" y="18851"/>
                  </a:cubicBezTo>
                  <a:cubicBezTo>
                    <a:pt x="3810" y="18502"/>
                    <a:pt x="4564" y="18196"/>
                    <a:pt x="5319" y="17891"/>
                  </a:cubicBezTo>
                  <a:cubicBezTo>
                    <a:pt x="5858" y="17585"/>
                    <a:pt x="6361" y="17280"/>
                    <a:pt x="6613" y="16669"/>
                  </a:cubicBezTo>
                  <a:cubicBezTo>
                    <a:pt x="6110" y="16669"/>
                    <a:pt x="5607" y="16669"/>
                    <a:pt x="5319" y="16669"/>
                  </a:cubicBezTo>
                  <a:cubicBezTo>
                    <a:pt x="3810" y="16058"/>
                    <a:pt x="3055" y="14836"/>
                    <a:pt x="2552" y="12960"/>
                  </a:cubicBezTo>
                  <a:cubicBezTo>
                    <a:pt x="2803" y="13265"/>
                    <a:pt x="4061" y="13265"/>
                    <a:pt x="4313" y="12960"/>
                  </a:cubicBezTo>
                  <a:cubicBezTo>
                    <a:pt x="3810" y="12960"/>
                    <a:pt x="3306" y="12655"/>
                    <a:pt x="3055" y="12349"/>
                  </a:cubicBezTo>
                  <a:cubicBezTo>
                    <a:pt x="1797" y="11433"/>
                    <a:pt x="755" y="9905"/>
                    <a:pt x="755" y="7724"/>
                  </a:cubicBezTo>
                  <a:cubicBezTo>
                    <a:pt x="1006" y="7724"/>
                    <a:pt x="1258" y="7724"/>
                    <a:pt x="1258" y="8029"/>
                  </a:cubicBezTo>
                  <a:cubicBezTo>
                    <a:pt x="1509" y="8029"/>
                    <a:pt x="1797" y="8029"/>
                    <a:pt x="2300" y="8334"/>
                  </a:cubicBezTo>
                  <a:lnTo>
                    <a:pt x="2803" y="8334"/>
                  </a:lnTo>
                  <a:cubicBezTo>
                    <a:pt x="2552" y="8029"/>
                    <a:pt x="2300" y="7724"/>
                    <a:pt x="2049" y="7418"/>
                  </a:cubicBezTo>
                  <a:cubicBezTo>
                    <a:pt x="1258" y="6196"/>
                    <a:pt x="503" y="4625"/>
                    <a:pt x="1006" y="2487"/>
                  </a:cubicBezTo>
                  <a:cubicBezTo>
                    <a:pt x="1006" y="1876"/>
                    <a:pt x="1258" y="1571"/>
                    <a:pt x="1509" y="1265"/>
                  </a:cubicBezTo>
                  <a:cubicBezTo>
                    <a:pt x="1509" y="1265"/>
                    <a:pt x="1797" y="1571"/>
                    <a:pt x="2049" y="1571"/>
                  </a:cubicBezTo>
                  <a:cubicBezTo>
                    <a:pt x="2300" y="2182"/>
                    <a:pt x="2803" y="2793"/>
                    <a:pt x="3306" y="3098"/>
                  </a:cubicBezTo>
                  <a:cubicBezTo>
                    <a:pt x="4816" y="4625"/>
                    <a:pt x="6361" y="5585"/>
                    <a:pt x="8626" y="6502"/>
                  </a:cubicBezTo>
                  <a:cubicBezTo>
                    <a:pt x="9380" y="6502"/>
                    <a:pt x="9919" y="6807"/>
                    <a:pt x="10674" y="6807"/>
                  </a:cubicBezTo>
                  <a:cubicBezTo>
                    <a:pt x="10423" y="5891"/>
                    <a:pt x="10423" y="4931"/>
                    <a:pt x="10674" y="4320"/>
                  </a:cubicBezTo>
                  <a:cubicBezTo>
                    <a:pt x="11177" y="2487"/>
                    <a:pt x="11932" y="1265"/>
                    <a:pt x="13226" y="655"/>
                  </a:cubicBezTo>
                  <a:cubicBezTo>
                    <a:pt x="13477" y="349"/>
                    <a:pt x="13981" y="349"/>
                    <a:pt x="14232" y="349"/>
                  </a:cubicBezTo>
                  <a:cubicBezTo>
                    <a:pt x="14484" y="349"/>
                    <a:pt x="14484" y="0"/>
                    <a:pt x="14735" y="0"/>
                  </a:cubicBezTo>
                </a:path>
              </a:pathLst>
            </a:custGeom>
            <a:solidFill>
              <a:srgbClr val="522284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32" name="Shape 2831">
              <a:extLst>
                <a:ext uri="{FF2B5EF4-FFF2-40B4-BE49-F238E27FC236}">
                  <a16:creationId xmlns:a16="http://schemas.microsoft.com/office/drawing/2014/main" id="{F27E670E-47FB-4DE4-A1D2-8482A0EE7B2C}"/>
                </a:ext>
              </a:extLst>
            </p:cNvPr>
            <p:cNvSpPr/>
            <p:nvPr/>
          </p:nvSpPr>
          <p:spPr>
            <a:xfrm>
              <a:off x="21782054" y="9027795"/>
              <a:ext cx="284571" cy="24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88" y="5358"/>
                  </a:moveTo>
                  <a:cubicBezTo>
                    <a:pt x="18288" y="9209"/>
                    <a:pt x="18288" y="9209"/>
                    <a:pt x="18288" y="9209"/>
                  </a:cubicBezTo>
                  <a:cubicBezTo>
                    <a:pt x="17028" y="9209"/>
                    <a:pt x="17028" y="9209"/>
                    <a:pt x="17028" y="9209"/>
                  </a:cubicBezTo>
                  <a:cubicBezTo>
                    <a:pt x="17028" y="5358"/>
                    <a:pt x="17028" y="5358"/>
                    <a:pt x="17028" y="5358"/>
                  </a:cubicBezTo>
                  <a:cubicBezTo>
                    <a:pt x="13464" y="5358"/>
                    <a:pt x="13464" y="5358"/>
                    <a:pt x="13464" y="5358"/>
                  </a:cubicBezTo>
                  <a:cubicBezTo>
                    <a:pt x="13464" y="3851"/>
                    <a:pt x="13464" y="3851"/>
                    <a:pt x="13464" y="3851"/>
                  </a:cubicBezTo>
                  <a:cubicBezTo>
                    <a:pt x="17028" y="3851"/>
                    <a:pt x="17028" y="3851"/>
                    <a:pt x="17028" y="3851"/>
                  </a:cubicBezTo>
                  <a:cubicBezTo>
                    <a:pt x="17028" y="0"/>
                    <a:pt x="17028" y="0"/>
                    <a:pt x="17028" y="0"/>
                  </a:cubicBezTo>
                  <a:cubicBezTo>
                    <a:pt x="18288" y="0"/>
                    <a:pt x="18288" y="0"/>
                    <a:pt x="18288" y="0"/>
                  </a:cubicBezTo>
                  <a:cubicBezTo>
                    <a:pt x="18288" y="3851"/>
                    <a:pt x="18288" y="3851"/>
                    <a:pt x="18288" y="3851"/>
                  </a:cubicBezTo>
                  <a:cubicBezTo>
                    <a:pt x="21600" y="3851"/>
                    <a:pt x="21600" y="3851"/>
                    <a:pt x="21600" y="3851"/>
                  </a:cubicBezTo>
                  <a:cubicBezTo>
                    <a:pt x="21600" y="5358"/>
                    <a:pt x="21600" y="5358"/>
                    <a:pt x="21600" y="5358"/>
                  </a:cubicBezTo>
                  <a:lnTo>
                    <a:pt x="18288" y="5358"/>
                  </a:lnTo>
                  <a:close/>
                  <a:moveTo>
                    <a:pt x="8892" y="1507"/>
                  </a:moveTo>
                  <a:cubicBezTo>
                    <a:pt x="10152" y="2386"/>
                    <a:pt x="10944" y="3558"/>
                    <a:pt x="10944" y="5358"/>
                  </a:cubicBezTo>
                  <a:cubicBezTo>
                    <a:pt x="10944" y="6530"/>
                    <a:pt x="10152" y="7702"/>
                    <a:pt x="9144" y="8581"/>
                  </a:cubicBezTo>
                  <a:cubicBezTo>
                    <a:pt x="8136" y="9502"/>
                    <a:pt x="8136" y="9795"/>
                    <a:pt x="8136" y="10381"/>
                  </a:cubicBezTo>
                  <a:cubicBezTo>
                    <a:pt x="8136" y="10967"/>
                    <a:pt x="9144" y="12140"/>
                    <a:pt x="9648" y="12433"/>
                  </a:cubicBezTo>
                  <a:cubicBezTo>
                    <a:pt x="11196" y="13647"/>
                    <a:pt x="11448" y="14819"/>
                    <a:pt x="11448" y="16577"/>
                  </a:cubicBezTo>
                  <a:cubicBezTo>
                    <a:pt x="11448" y="18963"/>
                    <a:pt x="9648" y="21600"/>
                    <a:pt x="5832" y="21600"/>
                  </a:cubicBezTo>
                  <a:cubicBezTo>
                    <a:pt x="2772" y="21600"/>
                    <a:pt x="0" y="19842"/>
                    <a:pt x="0" y="17456"/>
                  </a:cubicBezTo>
                  <a:cubicBezTo>
                    <a:pt x="0" y="15112"/>
                    <a:pt x="2520" y="12726"/>
                    <a:pt x="5580" y="12726"/>
                  </a:cubicBezTo>
                  <a:cubicBezTo>
                    <a:pt x="6084" y="12726"/>
                    <a:pt x="6336" y="12726"/>
                    <a:pt x="6588" y="12726"/>
                  </a:cubicBezTo>
                  <a:cubicBezTo>
                    <a:pt x="6336" y="12433"/>
                    <a:pt x="5832" y="11846"/>
                    <a:pt x="5832" y="10967"/>
                  </a:cubicBezTo>
                  <a:cubicBezTo>
                    <a:pt x="5832" y="10674"/>
                    <a:pt x="6084" y="10088"/>
                    <a:pt x="6084" y="9795"/>
                  </a:cubicBezTo>
                  <a:cubicBezTo>
                    <a:pt x="6084" y="9795"/>
                    <a:pt x="5832" y="9795"/>
                    <a:pt x="5580" y="9795"/>
                  </a:cubicBezTo>
                  <a:cubicBezTo>
                    <a:pt x="3024" y="9795"/>
                    <a:pt x="1260" y="7702"/>
                    <a:pt x="1260" y="5023"/>
                  </a:cubicBezTo>
                  <a:cubicBezTo>
                    <a:pt x="1260" y="2386"/>
                    <a:pt x="3816" y="0"/>
                    <a:pt x="6336" y="0"/>
                  </a:cubicBezTo>
                  <a:cubicBezTo>
                    <a:pt x="7632" y="0"/>
                    <a:pt x="11952" y="0"/>
                    <a:pt x="11952" y="0"/>
                  </a:cubicBezTo>
                  <a:cubicBezTo>
                    <a:pt x="10692" y="1507"/>
                    <a:pt x="10692" y="1507"/>
                    <a:pt x="10692" y="1507"/>
                  </a:cubicBezTo>
                  <a:lnTo>
                    <a:pt x="8892" y="1507"/>
                  </a:lnTo>
                  <a:close/>
                  <a:moveTo>
                    <a:pt x="6336" y="13647"/>
                  </a:moveTo>
                  <a:cubicBezTo>
                    <a:pt x="4068" y="13312"/>
                    <a:pt x="2016" y="15112"/>
                    <a:pt x="2016" y="16870"/>
                  </a:cubicBezTo>
                  <a:cubicBezTo>
                    <a:pt x="2016" y="18670"/>
                    <a:pt x="3816" y="20135"/>
                    <a:pt x="5832" y="20135"/>
                  </a:cubicBezTo>
                  <a:cubicBezTo>
                    <a:pt x="8892" y="20135"/>
                    <a:pt x="10152" y="18963"/>
                    <a:pt x="10152" y="16870"/>
                  </a:cubicBezTo>
                  <a:cubicBezTo>
                    <a:pt x="10152" y="16870"/>
                    <a:pt x="10152" y="16577"/>
                    <a:pt x="9900" y="16284"/>
                  </a:cubicBezTo>
                  <a:cubicBezTo>
                    <a:pt x="9648" y="15112"/>
                    <a:pt x="8892" y="14819"/>
                    <a:pt x="7632" y="13647"/>
                  </a:cubicBezTo>
                  <a:cubicBezTo>
                    <a:pt x="7344" y="13647"/>
                    <a:pt x="6840" y="13647"/>
                    <a:pt x="6336" y="13647"/>
                  </a:cubicBezTo>
                  <a:close/>
                  <a:moveTo>
                    <a:pt x="8892" y="5358"/>
                  </a:moveTo>
                  <a:cubicBezTo>
                    <a:pt x="8640" y="2972"/>
                    <a:pt x="7092" y="1214"/>
                    <a:pt x="5580" y="1214"/>
                  </a:cubicBezTo>
                  <a:cubicBezTo>
                    <a:pt x="4068" y="1214"/>
                    <a:pt x="3024" y="2972"/>
                    <a:pt x="3276" y="5023"/>
                  </a:cubicBezTo>
                  <a:cubicBezTo>
                    <a:pt x="3564" y="7409"/>
                    <a:pt x="5076" y="9209"/>
                    <a:pt x="6588" y="9209"/>
                  </a:cubicBezTo>
                  <a:cubicBezTo>
                    <a:pt x="7884" y="9209"/>
                    <a:pt x="9144" y="7409"/>
                    <a:pt x="8892" y="5358"/>
                  </a:cubicBezTo>
                  <a:close/>
                </a:path>
              </a:pathLst>
            </a:custGeom>
            <a:solidFill>
              <a:srgbClr val="522284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33" name="Shape 2834">
              <a:extLst>
                <a:ext uri="{FF2B5EF4-FFF2-40B4-BE49-F238E27FC236}">
                  <a16:creationId xmlns:a16="http://schemas.microsoft.com/office/drawing/2014/main" id="{9045D753-A2F9-436D-8F3A-56DAF02AAE2B}"/>
                </a:ext>
              </a:extLst>
            </p:cNvPr>
            <p:cNvSpPr/>
            <p:nvPr/>
          </p:nvSpPr>
          <p:spPr>
            <a:xfrm>
              <a:off x="20407433" y="8998136"/>
              <a:ext cx="274793" cy="27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6" y="0"/>
                  </a:moveTo>
                  <a:cubicBezTo>
                    <a:pt x="4816" y="0"/>
                    <a:pt x="0" y="4824"/>
                    <a:pt x="0" y="10944"/>
                  </a:cubicBezTo>
                  <a:cubicBezTo>
                    <a:pt x="0" y="15264"/>
                    <a:pt x="2803" y="19080"/>
                    <a:pt x="6613" y="20844"/>
                  </a:cubicBezTo>
                  <a:cubicBezTo>
                    <a:pt x="6613" y="20088"/>
                    <a:pt x="6613" y="19080"/>
                    <a:pt x="6865" y="18324"/>
                  </a:cubicBezTo>
                  <a:cubicBezTo>
                    <a:pt x="6865" y="17532"/>
                    <a:pt x="8122" y="12456"/>
                    <a:pt x="8122" y="12456"/>
                  </a:cubicBezTo>
                  <a:cubicBezTo>
                    <a:pt x="8122" y="12456"/>
                    <a:pt x="7871" y="11700"/>
                    <a:pt x="7871" y="10692"/>
                  </a:cubicBezTo>
                  <a:cubicBezTo>
                    <a:pt x="7871" y="9144"/>
                    <a:pt x="8626" y="7884"/>
                    <a:pt x="9919" y="7884"/>
                  </a:cubicBezTo>
                  <a:cubicBezTo>
                    <a:pt x="10926" y="7884"/>
                    <a:pt x="11429" y="8640"/>
                    <a:pt x="11429" y="9396"/>
                  </a:cubicBezTo>
                  <a:cubicBezTo>
                    <a:pt x="11429" y="10404"/>
                    <a:pt x="10674" y="11952"/>
                    <a:pt x="10423" y="13464"/>
                  </a:cubicBezTo>
                  <a:cubicBezTo>
                    <a:pt x="10171" y="14508"/>
                    <a:pt x="10926" y="15516"/>
                    <a:pt x="12184" y="15516"/>
                  </a:cubicBezTo>
                  <a:cubicBezTo>
                    <a:pt x="14232" y="15516"/>
                    <a:pt x="15490" y="12708"/>
                    <a:pt x="15490" y="9648"/>
                  </a:cubicBezTo>
                  <a:cubicBezTo>
                    <a:pt x="15490" y="7380"/>
                    <a:pt x="13981" y="5580"/>
                    <a:pt x="10926" y="5580"/>
                  </a:cubicBezTo>
                  <a:cubicBezTo>
                    <a:pt x="7619" y="5580"/>
                    <a:pt x="5571" y="7884"/>
                    <a:pt x="5571" y="10692"/>
                  </a:cubicBezTo>
                  <a:cubicBezTo>
                    <a:pt x="5571" y="11700"/>
                    <a:pt x="5822" y="12456"/>
                    <a:pt x="6325" y="12960"/>
                  </a:cubicBezTo>
                  <a:cubicBezTo>
                    <a:pt x="6613" y="12960"/>
                    <a:pt x="6613" y="13212"/>
                    <a:pt x="6613" y="13464"/>
                  </a:cubicBezTo>
                  <a:cubicBezTo>
                    <a:pt x="6613" y="13752"/>
                    <a:pt x="6325" y="14256"/>
                    <a:pt x="6325" y="14256"/>
                  </a:cubicBezTo>
                  <a:cubicBezTo>
                    <a:pt x="6325" y="14508"/>
                    <a:pt x="6074" y="14760"/>
                    <a:pt x="5822" y="14508"/>
                  </a:cubicBezTo>
                  <a:cubicBezTo>
                    <a:pt x="4313" y="14004"/>
                    <a:pt x="3558" y="12204"/>
                    <a:pt x="3558" y="10404"/>
                  </a:cubicBezTo>
                  <a:cubicBezTo>
                    <a:pt x="3558" y="7380"/>
                    <a:pt x="6074" y="3564"/>
                    <a:pt x="11429" y="3564"/>
                  </a:cubicBezTo>
                  <a:cubicBezTo>
                    <a:pt x="15490" y="3564"/>
                    <a:pt x="18293" y="6624"/>
                    <a:pt x="18293" y="9900"/>
                  </a:cubicBezTo>
                  <a:cubicBezTo>
                    <a:pt x="18293" y="14256"/>
                    <a:pt x="15742" y="17280"/>
                    <a:pt x="12435" y="17280"/>
                  </a:cubicBezTo>
                  <a:cubicBezTo>
                    <a:pt x="11177" y="17280"/>
                    <a:pt x="10171" y="16776"/>
                    <a:pt x="9668" y="16020"/>
                  </a:cubicBezTo>
                  <a:cubicBezTo>
                    <a:pt x="9668" y="16020"/>
                    <a:pt x="9129" y="18576"/>
                    <a:pt x="8877" y="19080"/>
                  </a:cubicBezTo>
                  <a:cubicBezTo>
                    <a:pt x="8626" y="19836"/>
                    <a:pt x="8374" y="20592"/>
                    <a:pt x="7871" y="21348"/>
                  </a:cubicBezTo>
                  <a:cubicBezTo>
                    <a:pt x="8877" y="21600"/>
                    <a:pt x="9919" y="21600"/>
                    <a:pt x="10926" y="21600"/>
                  </a:cubicBezTo>
                  <a:cubicBezTo>
                    <a:pt x="16748" y="21600"/>
                    <a:pt x="21600" y="16776"/>
                    <a:pt x="21600" y="10944"/>
                  </a:cubicBezTo>
                  <a:cubicBezTo>
                    <a:pt x="21600" y="4824"/>
                    <a:pt x="16748" y="0"/>
                    <a:pt x="10926" y="0"/>
                  </a:cubicBezTo>
                </a:path>
              </a:pathLst>
            </a:custGeom>
            <a:solidFill>
              <a:srgbClr val="522284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34" name="Freeform: Shape 171">
              <a:extLst>
                <a:ext uri="{FF2B5EF4-FFF2-40B4-BE49-F238E27FC236}">
                  <a16:creationId xmlns:a16="http://schemas.microsoft.com/office/drawing/2014/main" id="{15FC5593-55AD-40D1-A932-F7080501C1F2}"/>
                </a:ext>
              </a:extLst>
            </p:cNvPr>
            <p:cNvSpPr/>
            <p:nvPr/>
          </p:nvSpPr>
          <p:spPr>
            <a:xfrm>
              <a:off x="21059529" y="9034754"/>
              <a:ext cx="316921" cy="204323"/>
            </a:xfrm>
            <a:custGeom>
              <a:avLst/>
              <a:gdLst/>
              <a:ahLst/>
              <a:cxnLst/>
              <a:rect l="l" t="t" r="r" b="b"/>
              <a:pathLst>
                <a:path w="261241" h="163787">
                  <a:moveTo>
                    <a:pt x="35320" y="89161"/>
                  </a:moveTo>
                  <a:lnTo>
                    <a:pt x="35320" y="133439"/>
                  </a:lnTo>
                  <a:lnTo>
                    <a:pt x="73090" y="133442"/>
                  </a:lnTo>
                  <a:cubicBezTo>
                    <a:pt x="80488" y="133567"/>
                    <a:pt x="86650" y="132041"/>
                    <a:pt x="91574" y="128864"/>
                  </a:cubicBezTo>
                  <a:cubicBezTo>
                    <a:pt x="96499" y="125687"/>
                    <a:pt x="99056" y="120109"/>
                    <a:pt x="99244" y="112131"/>
                  </a:cubicBezTo>
                  <a:cubicBezTo>
                    <a:pt x="99159" y="103971"/>
                    <a:pt x="96874" y="98085"/>
                    <a:pt x="92388" y="94472"/>
                  </a:cubicBezTo>
                  <a:cubicBezTo>
                    <a:pt x="87902" y="90859"/>
                    <a:pt x="81724" y="89089"/>
                    <a:pt x="73855" y="89161"/>
                  </a:cubicBezTo>
                  <a:close/>
                  <a:moveTo>
                    <a:pt x="203581" y="65178"/>
                  </a:moveTo>
                  <a:cubicBezTo>
                    <a:pt x="195842" y="65258"/>
                    <a:pt x="189634" y="67492"/>
                    <a:pt x="184956" y="71880"/>
                  </a:cubicBezTo>
                  <a:cubicBezTo>
                    <a:pt x="180279" y="76267"/>
                    <a:pt x="177642" y="82331"/>
                    <a:pt x="177047" y="90070"/>
                  </a:cubicBezTo>
                  <a:lnTo>
                    <a:pt x="229094" y="90070"/>
                  </a:lnTo>
                  <a:cubicBezTo>
                    <a:pt x="228422" y="82275"/>
                    <a:pt x="226004" y="76196"/>
                    <a:pt x="221839" y="71832"/>
                  </a:cubicBezTo>
                  <a:cubicBezTo>
                    <a:pt x="217675" y="67468"/>
                    <a:pt x="211589" y="65250"/>
                    <a:pt x="203581" y="65178"/>
                  </a:cubicBezTo>
                  <a:close/>
                  <a:moveTo>
                    <a:pt x="204602" y="41084"/>
                  </a:moveTo>
                  <a:cubicBezTo>
                    <a:pt x="216787" y="41225"/>
                    <a:pt x="227086" y="44130"/>
                    <a:pt x="235501" y="49798"/>
                  </a:cubicBezTo>
                  <a:cubicBezTo>
                    <a:pt x="243916" y="55465"/>
                    <a:pt x="250304" y="63046"/>
                    <a:pt x="254665" y="72541"/>
                  </a:cubicBezTo>
                  <a:cubicBezTo>
                    <a:pt x="259025" y="82036"/>
                    <a:pt x="261218" y="92595"/>
                    <a:pt x="261241" y="104218"/>
                  </a:cubicBezTo>
                  <a:cubicBezTo>
                    <a:pt x="261220" y="106279"/>
                    <a:pt x="261135" y="108276"/>
                    <a:pt x="260986" y="110209"/>
                  </a:cubicBezTo>
                  <a:lnTo>
                    <a:pt x="177047" y="110209"/>
                  </a:lnTo>
                  <a:cubicBezTo>
                    <a:pt x="177066" y="119596"/>
                    <a:pt x="179484" y="126860"/>
                    <a:pt x="184302" y="132003"/>
                  </a:cubicBezTo>
                  <a:cubicBezTo>
                    <a:pt x="189121" y="137146"/>
                    <a:pt x="196227" y="139752"/>
                    <a:pt x="205622" y="139821"/>
                  </a:cubicBezTo>
                  <a:cubicBezTo>
                    <a:pt x="208929" y="139817"/>
                    <a:pt x="212322" y="139242"/>
                    <a:pt x="215799" y="138095"/>
                  </a:cubicBezTo>
                  <a:cubicBezTo>
                    <a:pt x="219276" y="136948"/>
                    <a:pt x="222385" y="135248"/>
                    <a:pt x="225126" y="132995"/>
                  </a:cubicBezTo>
                  <a:cubicBezTo>
                    <a:pt x="227866" y="130741"/>
                    <a:pt x="229784" y="127954"/>
                    <a:pt x="230880" y="124632"/>
                  </a:cubicBezTo>
                  <a:lnTo>
                    <a:pt x="259073" y="124632"/>
                  </a:lnTo>
                  <a:cubicBezTo>
                    <a:pt x="254746" y="137928"/>
                    <a:pt x="248059" y="147787"/>
                    <a:pt x="239013" y="154208"/>
                  </a:cubicBezTo>
                  <a:cubicBezTo>
                    <a:pt x="229966" y="160629"/>
                    <a:pt x="218496" y="163822"/>
                    <a:pt x="204602" y="163787"/>
                  </a:cubicBezTo>
                  <a:cubicBezTo>
                    <a:pt x="192300" y="163704"/>
                    <a:pt x="181709" y="161108"/>
                    <a:pt x="172828" y="156000"/>
                  </a:cubicBezTo>
                  <a:cubicBezTo>
                    <a:pt x="163947" y="150892"/>
                    <a:pt x="157107" y="143770"/>
                    <a:pt x="152309" y="134635"/>
                  </a:cubicBezTo>
                  <a:cubicBezTo>
                    <a:pt x="147510" y="125500"/>
                    <a:pt x="145083" y="114851"/>
                    <a:pt x="145028" y="102689"/>
                  </a:cubicBezTo>
                  <a:cubicBezTo>
                    <a:pt x="145107" y="90923"/>
                    <a:pt x="147628" y="80420"/>
                    <a:pt x="152592" y="71180"/>
                  </a:cubicBezTo>
                  <a:cubicBezTo>
                    <a:pt x="157556" y="61940"/>
                    <a:pt x="164490" y="54643"/>
                    <a:pt x="173395" y="49287"/>
                  </a:cubicBezTo>
                  <a:cubicBezTo>
                    <a:pt x="182299" y="43931"/>
                    <a:pt x="192702" y="41197"/>
                    <a:pt x="204602" y="41084"/>
                  </a:cubicBezTo>
                  <a:close/>
                  <a:moveTo>
                    <a:pt x="35320" y="27418"/>
                  </a:moveTo>
                  <a:lnTo>
                    <a:pt x="35320" y="64939"/>
                  </a:lnTo>
                  <a:lnTo>
                    <a:pt x="71182" y="64939"/>
                  </a:lnTo>
                  <a:cubicBezTo>
                    <a:pt x="77606" y="64995"/>
                    <a:pt x="82778" y="63512"/>
                    <a:pt x="86698" y="60490"/>
                  </a:cubicBezTo>
                  <a:cubicBezTo>
                    <a:pt x="90618" y="57468"/>
                    <a:pt x="92632" y="52573"/>
                    <a:pt x="92741" y="45804"/>
                  </a:cubicBezTo>
                  <a:cubicBezTo>
                    <a:pt x="92529" y="38565"/>
                    <a:pt x="90083" y="33653"/>
                    <a:pt x="85405" y="31068"/>
                  </a:cubicBezTo>
                  <a:cubicBezTo>
                    <a:pt x="80727" y="28483"/>
                    <a:pt x="75091" y="27266"/>
                    <a:pt x="68497" y="27418"/>
                  </a:cubicBezTo>
                  <a:close/>
                  <a:moveTo>
                    <a:pt x="170541" y="10844"/>
                  </a:moveTo>
                  <a:lnTo>
                    <a:pt x="235728" y="10844"/>
                  </a:lnTo>
                  <a:lnTo>
                    <a:pt x="235728" y="26653"/>
                  </a:lnTo>
                  <a:lnTo>
                    <a:pt x="170541" y="26653"/>
                  </a:lnTo>
                  <a:close/>
                  <a:moveTo>
                    <a:pt x="0" y="7"/>
                  </a:moveTo>
                  <a:lnTo>
                    <a:pt x="75775" y="7"/>
                  </a:lnTo>
                  <a:cubicBezTo>
                    <a:pt x="85082" y="-94"/>
                    <a:pt x="93605" y="973"/>
                    <a:pt x="101344" y="3210"/>
                  </a:cubicBezTo>
                  <a:cubicBezTo>
                    <a:pt x="109082" y="5446"/>
                    <a:pt x="115290" y="9462"/>
                    <a:pt x="119967" y="15257"/>
                  </a:cubicBezTo>
                  <a:cubicBezTo>
                    <a:pt x="124645" y="21051"/>
                    <a:pt x="127046" y="29235"/>
                    <a:pt x="127172" y="39808"/>
                  </a:cubicBezTo>
                  <a:cubicBezTo>
                    <a:pt x="127158" y="47863"/>
                    <a:pt x="125304" y="54619"/>
                    <a:pt x="121609" y="60075"/>
                  </a:cubicBezTo>
                  <a:cubicBezTo>
                    <a:pt x="117914" y="65531"/>
                    <a:pt x="112458" y="69959"/>
                    <a:pt x="105240" y="73358"/>
                  </a:cubicBezTo>
                  <a:cubicBezTo>
                    <a:pt x="115109" y="76250"/>
                    <a:pt x="122467" y="81214"/>
                    <a:pt x="127315" y="88252"/>
                  </a:cubicBezTo>
                  <a:cubicBezTo>
                    <a:pt x="132163" y="95289"/>
                    <a:pt x="134581" y="103889"/>
                    <a:pt x="134567" y="114052"/>
                  </a:cubicBezTo>
                  <a:cubicBezTo>
                    <a:pt x="134409" y="124907"/>
                    <a:pt x="131679" y="133777"/>
                    <a:pt x="126378" y="140663"/>
                  </a:cubicBezTo>
                  <a:cubicBezTo>
                    <a:pt x="121077" y="147550"/>
                    <a:pt x="114153" y="152622"/>
                    <a:pt x="105606" y="155881"/>
                  </a:cubicBezTo>
                  <a:cubicBezTo>
                    <a:pt x="97059" y="159139"/>
                    <a:pt x="87838" y="160754"/>
                    <a:pt x="77944" y="160726"/>
                  </a:cubicBezTo>
                  <a:lnTo>
                    <a:pt x="0" y="160726"/>
                  </a:lnTo>
                  <a:close/>
                </a:path>
              </a:pathLst>
            </a:custGeom>
            <a:solidFill>
              <a:srgbClr val="52228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>
                <a:solidFill>
                  <a:schemeClr val="bg2"/>
                </a:solidFill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2867F7E7-8282-4A6C-B2CF-0DB4F9F5C10D}"/>
                </a:ext>
              </a:extLst>
            </p:cNvPr>
            <p:cNvSpPr/>
            <p:nvPr/>
          </p:nvSpPr>
          <p:spPr>
            <a:xfrm>
              <a:off x="22279470" y="8858793"/>
              <a:ext cx="551543" cy="551543"/>
            </a:xfrm>
            <a:prstGeom prst="ellipse">
              <a:avLst/>
            </a:prstGeom>
            <a:noFill/>
            <a:ln w="19050">
              <a:solidFill>
                <a:srgbClr val="52228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hape 2830">
              <a:extLst>
                <a:ext uri="{FF2B5EF4-FFF2-40B4-BE49-F238E27FC236}">
                  <a16:creationId xmlns:a16="http://schemas.microsoft.com/office/drawing/2014/main" id="{3E5B1876-C5E5-4447-97F1-C65B4A657CA7}"/>
                </a:ext>
              </a:extLst>
            </p:cNvPr>
            <p:cNvSpPr/>
            <p:nvPr/>
          </p:nvSpPr>
          <p:spPr>
            <a:xfrm>
              <a:off x="22434954" y="9036294"/>
              <a:ext cx="235812" cy="206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18722" extrusionOk="0">
                  <a:moveTo>
                    <a:pt x="17665" y="11150"/>
                  </a:moveTo>
                  <a:cubicBezTo>
                    <a:pt x="16440" y="12929"/>
                    <a:pt x="14773" y="15171"/>
                    <a:pt x="13310" y="16452"/>
                  </a:cubicBezTo>
                  <a:cubicBezTo>
                    <a:pt x="12120" y="17449"/>
                    <a:pt x="10215" y="18943"/>
                    <a:pt x="8752" y="18694"/>
                  </a:cubicBezTo>
                  <a:cubicBezTo>
                    <a:pt x="4671" y="17947"/>
                    <a:pt x="5385" y="7627"/>
                    <a:pt x="2732" y="5385"/>
                  </a:cubicBezTo>
                  <a:cubicBezTo>
                    <a:pt x="1541" y="5136"/>
                    <a:pt x="827" y="6880"/>
                    <a:pt x="350" y="5883"/>
                  </a:cubicBezTo>
                  <a:cubicBezTo>
                    <a:pt x="-840" y="4887"/>
                    <a:pt x="1303" y="3357"/>
                    <a:pt x="2255" y="2360"/>
                  </a:cubicBezTo>
                  <a:cubicBezTo>
                    <a:pt x="3718" y="1115"/>
                    <a:pt x="5147" y="-415"/>
                    <a:pt x="7086" y="332"/>
                  </a:cubicBezTo>
                  <a:cubicBezTo>
                    <a:pt x="10453" y="1613"/>
                    <a:pt x="8038" y="10153"/>
                    <a:pt x="11167" y="11933"/>
                  </a:cubicBezTo>
                  <a:cubicBezTo>
                    <a:pt x="12834" y="10652"/>
                    <a:pt x="14773" y="8161"/>
                    <a:pt x="14297" y="5385"/>
                  </a:cubicBezTo>
                  <a:cubicBezTo>
                    <a:pt x="14059" y="4353"/>
                    <a:pt x="12358" y="4602"/>
                    <a:pt x="11644" y="4887"/>
                  </a:cubicBezTo>
                  <a:cubicBezTo>
                    <a:pt x="11644" y="581"/>
                    <a:pt x="19808" y="-2657"/>
                    <a:pt x="20522" y="3108"/>
                  </a:cubicBezTo>
                  <a:cubicBezTo>
                    <a:pt x="20760" y="6880"/>
                    <a:pt x="17665" y="11150"/>
                    <a:pt x="17665" y="11150"/>
                  </a:cubicBezTo>
                </a:path>
              </a:pathLst>
            </a:custGeom>
            <a:solidFill>
              <a:srgbClr val="522284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dirty="0">
                <a:solidFill>
                  <a:schemeClr val="bg2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D93AEA-2A3A-EA30-C732-3CE48534175C}"/>
              </a:ext>
            </a:extLst>
          </p:cNvPr>
          <p:cNvSpPr txBox="1"/>
          <p:nvPr/>
        </p:nvSpPr>
        <p:spPr>
          <a:xfrm flipH="1">
            <a:off x="14064552" y="9354711"/>
            <a:ext cx="328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522284"/>
                </a:solidFill>
                <a:latin typeface="Century Gothic" panose="020B0502020202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www.urwise.net</a:t>
            </a:r>
            <a:endParaRPr lang="ru-RU" sz="2000" b="1" dirty="0">
              <a:solidFill>
                <a:srgbClr val="522284"/>
              </a:solidFill>
              <a:latin typeface="Century Gothic" panose="020B0502020202020204" pitchFamily="34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80698" y="1841408"/>
            <a:ext cx="17459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National Innovation Systems (NIS)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591596" y="3164847"/>
            <a:ext cx="11170914" cy="388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NIS = network of institutions whose activities and interactions generate, diffuse and use new knowledge.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Includes firms, universities, public research institutes, financial institutions and public authorities.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Focus on the quality of linkages, coordination and institutional environment, not only on R&amp;D inputs.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7" y="2162161"/>
            <a:ext cx="1495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Research Gap &amp; Objectives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04497" y="3485600"/>
            <a:ext cx="11162812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Most previous studies focus on innovation outputs or composite indices, not on the efficiency of NIS stages.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Limited evidence on how efficiently countries transform resources into knowledge and then into commercial outcomes.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Objectives:</a:t>
            </a:r>
          </a:p>
          <a:p>
            <a:pPr lvl="1"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Measure efficiency of NIS in a two‑stage framework (knowledge creation and commercialization</a:t>
            </a:r>
            <a:r>
              <a:rPr lang="en-US" sz="2400" dirty="0" smtClean="0">
                <a:latin typeface="+mj-lt"/>
              </a:rPr>
              <a:t>).</a:t>
            </a:r>
          </a:p>
          <a:p>
            <a:pPr lvl="1" defTabSz="360000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• </a:t>
            </a:r>
            <a:r>
              <a:rPr lang="en-US" sz="2400" dirty="0">
                <a:latin typeface="+mj-lt"/>
              </a:rPr>
              <a:t>Identify determinants of innovation efficiency using regression models</a:t>
            </a:r>
            <a:r>
              <a:rPr lang="en-US" sz="2400" dirty="0" smtClean="0">
                <a:latin typeface="+mj-lt"/>
              </a:rPr>
              <a:t>.</a:t>
            </a:r>
          </a:p>
          <a:p>
            <a:pPr lvl="1" defTabSz="360000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• </a:t>
            </a:r>
            <a:r>
              <a:rPr lang="en-US" sz="2400" dirty="0">
                <a:latin typeface="+mj-lt"/>
              </a:rPr>
              <a:t>Explore how NIS efficiency relates to economic growth.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6" y="2162161"/>
            <a:ext cx="17480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Conceptual Research Framework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04497" y="3485600"/>
            <a:ext cx="111628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Innovation process decomposed into two cooperative stages:</a:t>
            </a:r>
          </a:p>
          <a:p>
            <a:pPr lvl="1" defTabSz="360000">
              <a:lnSpc>
                <a:spcPct val="150000"/>
              </a:lnSpc>
            </a:pPr>
            <a:r>
              <a:rPr lang="en-US" sz="2800" dirty="0">
                <a:latin typeface="+mj-lt"/>
              </a:rPr>
              <a:t>• Stage 1 – Knowledge creation: R&amp;D inputs → scientific knowledge</a:t>
            </a:r>
            <a:r>
              <a:rPr lang="en-US" sz="2800" dirty="0" smtClean="0">
                <a:latin typeface="+mj-lt"/>
              </a:rPr>
              <a:t>.</a:t>
            </a:r>
          </a:p>
          <a:p>
            <a:pPr lvl="1" defTabSz="360000"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• </a:t>
            </a:r>
            <a:r>
              <a:rPr lang="en-US" sz="2800" dirty="0">
                <a:latin typeface="+mj-lt"/>
              </a:rPr>
              <a:t>Stage 2 – Knowledge commercialization: scientific knowledge → patents, high‑tech value added, IP receipts.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Two stages are linked; performance in one stage affects overall NIS efficiency and growth.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6" y="2162161"/>
            <a:ext cx="14335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Methodological Approach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04498" y="3294334"/>
            <a:ext cx="10135679" cy="518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Two‑stage cooperative network Data Envelopment Analysis (DEA).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Input‑oriented model under variable returns to scale (VRS).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DEA provides efficiency scores for each country and for each stage of the innovation process.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Bootstrap DEA is used to correct bias and derive confidence intervals.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6" y="2162161"/>
            <a:ext cx="16108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Stage 1 – Knowledge Creation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04498" y="3294334"/>
            <a:ext cx="1013567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Inputs:</a:t>
            </a:r>
          </a:p>
          <a:p>
            <a:pPr lvl="1" defTabSz="360000">
              <a:lnSpc>
                <a:spcPct val="150000"/>
              </a:lnSpc>
            </a:pPr>
            <a:r>
              <a:rPr lang="en-US" sz="2800" dirty="0">
                <a:latin typeface="+mj-lt"/>
              </a:rPr>
              <a:t>• GERD – gross domestic expenditure on R&amp;D (as a share of GDP or in real terms).</a:t>
            </a:r>
          </a:p>
          <a:p>
            <a:pPr lvl="1" defTabSz="360000">
              <a:lnSpc>
                <a:spcPct val="150000"/>
              </a:lnSpc>
            </a:pPr>
            <a:r>
              <a:rPr lang="en-US" sz="2800" dirty="0">
                <a:latin typeface="+mj-lt"/>
              </a:rPr>
              <a:t>• Researchers in R&amp;D – stock of human capital in the innovation system.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Output (intermediate</a:t>
            </a:r>
            <a:r>
              <a:rPr lang="en-US" sz="2800" dirty="0" smtClean="0">
                <a:latin typeface="+mj-lt"/>
              </a:rPr>
              <a:t>):</a:t>
            </a:r>
          </a:p>
          <a:p>
            <a:pPr lvl="1" defTabSz="360000"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• </a:t>
            </a:r>
            <a:r>
              <a:rPr lang="en-US" sz="2800" dirty="0">
                <a:latin typeface="+mj-lt"/>
              </a:rPr>
              <a:t>Scientific publications – proxy for codified knowledge creation.</a:t>
            </a:r>
          </a:p>
          <a:p>
            <a:pPr marL="342900" indent="-342900" defTabSz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Efficiency = how effectively countries transform R&amp;D resources into scientific output.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4307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Stage 2 – Knowledge Commercialization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13567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+mn-lt"/>
              </a:rPr>
              <a:t>Intermediate </a:t>
            </a:r>
            <a:r>
              <a:rPr lang="en-US" sz="2800" dirty="0">
                <a:latin typeface="+mn-lt"/>
              </a:rPr>
              <a:t>input:</a:t>
            </a:r>
          </a:p>
          <a:p>
            <a:pPr lvl="1"/>
            <a:r>
              <a:rPr lang="en-US" sz="2800" dirty="0">
                <a:latin typeface="+mn-lt"/>
              </a:rPr>
              <a:t>• Scientific publications (knowledge stock from Stage 1).</a:t>
            </a:r>
          </a:p>
          <a:p>
            <a:pPr lvl="0"/>
            <a:r>
              <a:rPr lang="en-US" sz="2800" dirty="0">
                <a:latin typeface="+mn-lt"/>
              </a:rPr>
              <a:t>Outputs (final):</a:t>
            </a:r>
          </a:p>
          <a:p>
            <a:pPr lvl="1"/>
            <a:r>
              <a:rPr lang="en-US" sz="2800" dirty="0">
                <a:latin typeface="+mn-lt"/>
              </a:rPr>
              <a:t>• Patents or triadic patent families.</a:t>
            </a:r>
          </a:p>
          <a:p>
            <a:pPr lvl="1"/>
            <a:r>
              <a:rPr lang="en-US" sz="2800" dirty="0">
                <a:latin typeface="+mn-lt"/>
              </a:rPr>
              <a:t>• High‑technology or knowledge‑intensive value added.</a:t>
            </a:r>
          </a:p>
          <a:p>
            <a:pPr lvl="1"/>
            <a:r>
              <a:rPr lang="en-US" sz="2800" dirty="0">
                <a:latin typeface="+mn-lt"/>
              </a:rPr>
              <a:t>• Receipts from intellectual property (IP) or technology exports.</a:t>
            </a:r>
          </a:p>
          <a:p>
            <a:pPr lvl="0"/>
            <a:r>
              <a:rPr lang="en-US" sz="2800" dirty="0">
                <a:latin typeface="+mn-lt"/>
              </a:rPr>
              <a:t>Efficiency = how effectively countries convert knowledge into marketable innovations.</a:t>
            </a:r>
          </a:p>
          <a:p>
            <a:pPr lvl="0"/>
            <a:endParaRPr lang="en-US" sz="24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807515" y="1210409"/>
            <a:ext cx="10040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Sample &amp; Data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7" y="4023828"/>
            <a:ext cx="110173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Cross‑country analysis of National Innovation Systems.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Countries grouped into developed and developing (or emerging) economies.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Data sourced mainly from international databases (e.g., OECD, World Bank, WIPO, UNESCO).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Variables aligned with the two‑stage framework and available for a consistent time span.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2018 Business Projects">
      <a:dk1>
        <a:sysClr val="windowText" lastClr="000000"/>
      </a:dk1>
      <a:lt1>
        <a:srgbClr val="3F3F3F"/>
      </a:lt1>
      <a:dk2>
        <a:srgbClr val="FA120A"/>
      </a:dk2>
      <a:lt2>
        <a:srgbClr val="FFFFFF"/>
      </a:lt2>
      <a:accent1>
        <a:srgbClr val="FAC603"/>
      </a:accent1>
      <a:accent2>
        <a:srgbClr val="E8E8E8"/>
      </a:accent2>
      <a:accent3>
        <a:srgbClr val="01C5F3"/>
      </a:accent3>
      <a:accent4>
        <a:srgbClr val="7877C9"/>
      </a:accent4>
      <a:accent5>
        <a:srgbClr val="06B396"/>
      </a:accent5>
      <a:accent6>
        <a:srgbClr val="A3D300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51640</TotalTime>
  <Words>1110</Words>
  <Application>Microsoft Office PowerPoint</Application>
  <PresentationFormat>Custom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Open Sans</vt:lpstr>
      <vt:lpstr>Open Sans Light</vt:lpstr>
      <vt:lpstr>Roboto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Ivana</cp:lastModifiedBy>
  <cp:revision>3479</cp:revision>
  <dcterms:created xsi:type="dcterms:W3CDTF">2015-02-25T15:20:40Z</dcterms:created>
  <dcterms:modified xsi:type="dcterms:W3CDTF">2025-12-13T11:29:30Z</dcterms:modified>
</cp:coreProperties>
</file>