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18"/>
  </p:notesMasterIdLst>
  <p:handoutMasterIdLst>
    <p:handoutMasterId r:id="rId19"/>
  </p:handoutMasterIdLst>
  <p:sldIdLst>
    <p:sldId id="5051" r:id="rId2"/>
    <p:sldId id="5379" r:id="rId3"/>
    <p:sldId id="5388" r:id="rId4"/>
    <p:sldId id="5398" r:id="rId5"/>
    <p:sldId id="5396" r:id="rId6"/>
    <p:sldId id="5397" r:id="rId7"/>
    <p:sldId id="5381" r:id="rId8"/>
    <p:sldId id="5391" r:id="rId9"/>
    <p:sldId id="5383" r:id="rId10"/>
    <p:sldId id="5392" r:id="rId11"/>
    <p:sldId id="5385" r:id="rId12"/>
    <p:sldId id="5393" r:id="rId13"/>
    <p:sldId id="5395" r:id="rId14"/>
    <p:sldId id="5386" r:id="rId15"/>
    <p:sldId id="5394" r:id="rId16"/>
    <p:sldId id="470" r:id="rId17"/>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Багро Евгений" initials="БЕ" lastIdx="2" clrIdx="0">
    <p:extLst>
      <p:ext uri="{19B8F6BF-5375-455C-9EA6-DF929625EA0E}">
        <p15:presenceInfo xmlns:p15="http://schemas.microsoft.com/office/powerpoint/2012/main" userId="5d03bef70a9743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591"/>
    <a:srgbClr val="522284"/>
    <a:srgbClr val="D2C9DD"/>
    <a:srgbClr val="B7A9C8"/>
    <a:srgbClr val="866DA0"/>
    <a:srgbClr val="6C4B8A"/>
    <a:srgbClr val="7D8084"/>
    <a:srgbClr val="F4F5FA"/>
    <a:srgbClr val="E1DCE9"/>
    <a:srgbClr val="A59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6374" autoAdjust="0"/>
  </p:normalViewPr>
  <p:slideViewPr>
    <p:cSldViewPr snapToGrid="0">
      <p:cViewPr varScale="1">
        <p:scale>
          <a:sx n="55" d="100"/>
          <a:sy n="55" d="100"/>
        </p:scale>
        <p:origin x="677"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5" d="100"/>
        <a:sy n="25" d="100"/>
      </p:scale>
      <p:origin x="0" y="0"/>
    </p:cViewPr>
  </p:sorterViewPr>
  <p:notesViewPr>
    <p:cSldViewPr snapToGrid="0">
      <p:cViewPr varScale="1">
        <p:scale>
          <a:sx n="81" d="100"/>
          <a:sy n="81" d="100"/>
        </p:scale>
        <p:origin x="397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13.11.2025</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11/13/2025</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03-02-23)-02">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rgbClr val="E6E6E6">
              <a:alpha val="80000"/>
            </a:srgbClr>
          </a:solidFill>
          <a:ln>
            <a:noFill/>
          </a:ln>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Tree>
    <p:extLst>
      <p:ext uri="{BB962C8B-B14F-4D97-AF65-F5344CB8AC3E}">
        <p14:creationId xmlns:p14="http://schemas.microsoft.com/office/powerpoint/2010/main" val="194837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mer Explanation">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7286624" y="0"/>
            <a:ext cx="11001375"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2" name="Picture 1" descr="A black and purple sphere with dots&#10;&#10;Description automatically generated">
            <a:extLst>
              <a:ext uri="{FF2B5EF4-FFF2-40B4-BE49-F238E27FC236}">
                <a16:creationId xmlns:a16="http://schemas.microsoft.com/office/drawing/2014/main" id="{06DE52A9-6A67-9F72-2B05-F02CD901E0B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60940" t="18767" r="1" b="15489"/>
          <a:stretch/>
        </p:blipFill>
        <p:spPr>
          <a:xfrm>
            <a:off x="-1" y="-1"/>
            <a:ext cx="6116855" cy="10288589"/>
          </a:xfrm>
          <a:prstGeom prst="rect">
            <a:avLst/>
          </a:prstGeom>
        </p:spPr>
      </p:pic>
    </p:spTree>
    <p:extLst>
      <p:ext uri="{BB962C8B-B14F-4D97-AF65-F5344CB8AC3E}">
        <p14:creationId xmlns:p14="http://schemas.microsoft.com/office/powerpoint/2010/main" val="314746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act us 04">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8820150" y="3009900"/>
            <a:ext cx="9467850" cy="72786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049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fo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6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9FA5D-0A36-781B-DB3F-AEBE43CA9CD1}"/>
              </a:ext>
            </a:extLst>
          </p:cNvPr>
          <p:cNvSpPr/>
          <p:nvPr userDrawn="1"/>
        </p:nvSpPr>
        <p:spPr>
          <a:xfrm>
            <a:off x="0" y="0"/>
            <a:ext cx="18288000" cy="10288588"/>
          </a:xfrm>
          <a:prstGeom prst="rect">
            <a:avLst/>
          </a:prstGeom>
          <a:solidFill>
            <a:srgbClr val="5222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581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915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252" r:id="rId1"/>
    <p:sldLayoutId id="2147484357" r:id="rId2"/>
    <p:sldLayoutId id="2147484355" r:id="rId3"/>
    <p:sldLayoutId id="2147484356" r:id="rId4"/>
    <p:sldLayoutId id="2147484358" r:id="rId5"/>
    <p:sldLayoutId id="2147484359" r:id="rId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slideLayout" Target="../slideLayouts/slideLayout6.xml"/><Relationship Id="rId21" Type="http://schemas.openxmlformats.org/officeDocument/2006/relationships/image" Target="../media/image38.sv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video" Target="../media/media1.mp4"/><Relationship Id="rId16" Type="http://schemas.openxmlformats.org/officeDocument/2006/relationships/image" Target="../media/image21.jpeg"/><Relationship Id="rId20"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0747D37E-2893-48EA-B243-389131D490D0}"/>
              </a:ext>
            </a:extLst>
          </p:cNvPr>
          <p:cNvSpPr txBox="1"/>
          <p:nvPr/>
        </p:nvSpPr>
        <p:spPr>
          <a:xfrm>
            <a:off x="906234" y="3341920"/>
            <a:ext cx="8237765" cy="1938992"/>
          </a:xfrm>
          <a:prstGeom prst="rect">
            <a:avLst/>
          </a:prstGeom>
          <a:noFill/>
        </p:spPr>
        <p:txBody>
          <a:bodyPr wrap="square" rtlCol="0">
            <a:spAutoFit/>
          </a:bodyPr>
          <a:lstStyle/>
          <a:p>
            <a:r>
              <a:rPr lang="en-US" sz="4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Engaging Public in Spatial Decisions through Digital Platforms</a:t>
            </a:r>
            <a:endParaRPr lang="ru-RU" sz="4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sp>
        <p:nvSpPr>
          <p:cNvPr id="68" name="TextBox 67">
            <a:extLst>
              <a:ext uri="{FF2B5EF4-FFF2-40B4-BE49-F238E27FC236}">
                <a16:creationId xmlns:a16="http://schemas.microsoft.com/office/drawing/2014/main" id="{B02D3420-8C19-4543-860F-B30261C086DF}"/>
              </a:ext>
            </a:extLst>
          </p:cNvPr>
          <p:cNvSpPr txBox="1"/>
          <p:nvPr/>
        </p:nvSpPr>
        <p:spPr>
          <a:xfrm>
            <a:off x="906234" y="5625685"/>
            <a:ext cx="7913744" cy="1815882"/>
          </a:xfrm>
          <a:prstGeom prst="rect">
            <a:avLst/>
          </a:prstGeom>
          <a:noFill/>
        </p:spPr>
        <p:txBody>
          <a:bodyPr wrap="square" rtlCol="0">
            <a:spAutoFit/>
          </a:bodyPr>
          <a:lstStyle/>
          <a:p>
            <a:r>
              <a:rPr lang="en-US" sz="2800"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Ivana </a:t>
            </a:r>
            <a:r>
              <a:rPr lang="en-US" sz="2800" dirty="0" err="1"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Marjanović</a:t>
            </a:r>
            <a:r>
              <a:rPr lang="en-US" sz="2800"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 University of </a:t>
            </a:r>
            <a:r>
              <a:rPr lang="en-US" sz="2800" dirty="0" err="1"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Niš</a:t>
            </a:r>
            <a:r>
              <a:rPr lang="en-US" sz="2800"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 Faculty of Economics, Serbia</a:t>
            </a:r>
          </a:p>
          <a:p>
            <a:endParaRPr lang="en-US" sz="2800"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a:p>
            <a:r>
              <a:rPr lang="en-US" sz="2800"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e-mail</a:t>
            </a:r>
            <a:r>
              <a:rPr lang="en-US" sz="2800"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 ivana.veselinovic@eknfak.ni.ac.rs</a:t>
            </a:r>
            <a:endParaRPr lang="ru-RU" sz="2800"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18" name="Picture 17" descr="A logo with a purple circle and a black background&#10;&#10;Description automatically generated">
            <a:extLst>
              <a:ext uri="{FF2B5EF4-FFF2-40B4-BE49-F238E27FC236}">
                <a16:creationId xmlns:a16="http://schemas.microsoft.com/office/drawing/2014/main" id="{EBB054B1-7F57-A7C1-2EB7-28D862A88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234" y="890960"/>
            <a:ext cx="4118152" cy="1162607"/>
          </a:xfrm>
          <a:prstGeom prst="rect">
            <a:avLst/>
          </a:prstGeom>
        </p:spPr>
      </p:pic>
      <p:pic>
        <p:nvPicPr>
          <p:cNvPr id="22" name="Picture 21" descr="A blue circle with yellow text and a yellow ribbon&#10;&#10;Description automatically generated">
            <a:extLst>
              <a:ext uri="{FF2B5EF4-FFF2-40B4-BE49-F238E27FC236}">
                <a16:creationId xmlns:a16="http://schemas.microsoft.com/office/drawing/2014/main" id="{C30328F1-0351-8FF3-A43B-EB91217331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699" y="8586465"/>
            <a:ext cx="953373" cy="953373"/>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67536A-977F-A883-F9F9-4FB78CF2B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589" y="8853030"/>
            <a:ext cx="2851078" cy="606511"/>
          </a:xfrm>
          <a:prstGeom prst="rect">
            <a:avLst/>
          </a:prstGeom>
        </p:spPr>
      </p:pic>
      <p:pic>
        <p:nvPicPr>
          <p:cNvPr id="5" name="Graphic 4">
            <a:extLst>
              <a:ext uri="{FF2B5EF4-FFF2-40B4-BE49-F238E27FC236}">
                <a16:creationId xmlns:a16="http://schemas.microsoft.com/office/drawing/2014/main" id="{6E20F3F2-426B-C901-823C-F964C569498C}"/>
              </a:ext>
            </a:extLst>
          </p:cNvPr>
          <p:cNvPicPr>
            <a:picLocks noChangeAspect="1"/>
          </p:cNvPicPr>
          <p:nvPr/>
        </p:nvPicPr>
        <p:blipFill>
          <a:blip r:embed="rId5">
            <a:extLst>
              <a:ext uri="{96DAC541-7B7A-43D3-8B79-37D633B846F1}">
                <asvg:svgBlip xmlns:asvg="http://schemas.microsoft.com/office/drawing/2016/SVG/main" xmlns="" r:embed="rId6"/>
              </a:ext>
            </a:extLst>
          </a:blip>
          <a:srcRect t="32265" r="30261"/>
          <a:stretch/>
        </p:blipFill>
        <p:spPr>
          <a:xfrm>
            <a:off x="8636495" y="-55418"/>
            <a:ext cx="9651506" cy="9374188"/>
          </a:xfrm>
          <a:prstGeom prst="rect">
            <a:avLst/>
          </a:prstGeom>
        </p:spPr>
      </p:pic>
    </p:spTree>
    <p:extLst>
      <p:ext uri="{BB962C8B-B14F-4D97-AF65-F5344CB8AC3E}">
        <p14:creationId xmlns:p14="http://schemas.microsoft.com/office/powerpoint/2010/main" val="2991274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2575976" cy="1323439"/>
          </a:xfrm>
          <a:prstGeom prst="rect">
            <a:avLst/>
          </a:prstGeom>
          <a:noFill/>
        </p:spPr>
        <p:txBody>
          <a:bodyPr wrap="square" rtlCol="0">
            <a:spAutoFit/>
          </a:bodyPr>
          <a:lstStyle/>
          <a:p>
            <a:r>
              <a:rPr lang="en-US" sz="8000" b="1"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Results and discussion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79561675"/>
              </p:ext>
            </p:extLst>
          </p:nvPr>
        </p:nvGraphicFramePr>
        <p:xfrm>
          <a:off x="1077190" y="3764829"/>
          <a:ext cx="8814956" cy="3411830"/>
        </p:xfrm>
        <a:graphic>
          <a:graphicData uri="http://schemas.openxmlformats.org/drawingml/2006/table">
            <a:tbl>
              <a:tblPr firstRow="1" firstCol="1" bandRow="1">
                <a:tableStyleId>{00A15C55-8517-42AA-B614-E9B94910E393}</a:tableStyleId>
              </a:tblPr>
              <a:tblGrid>
                <a:gridCol w="4407478">
                  <a:extLst>
                    <a:ext uri="{9D8B030D-6E8A-4147-A177-3AD203B41FA5}">
                      <a16:colId xmlns:a16="http://schemas.microsoft.com/office/drawing/2014/main" val="1107283287"/>
                    </a:ext>
                  </a:extLst>
                </a:gridCol>
                <a:gridCol w="4407478">
                  <a:extLst>
                    <a:ext uri="{9D8B030D-6E8A-4147-A177-3AD203B41FA5}">
                      <a16:colId xmlns:a16="http://schemas.microsoft.com/office/drawing/2014/main" val="2149224961"/>
                    </a:ext>
                  </a:extLst>
                </a:gridCol>
              </a:tblGrid>
              <a:tr h="341183">
                <a:tc>
                  <a:txBody>
                    <a:bodyPr/>
                    <a:lstStyle/>
                    <a:p>
                      <a:pPr algn="just">
                        <a:spcAft>
                          <a:spcPts val="0"/>
                        </a:spcAft>
                      </a:pPr>
                      <a:r>
                        <a:rPr lang="en-US" sz="2000" kern="100">
                          <a:effectLst/>
                        </a:rPr>
                        <a:t>Demographic Category</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spcAft>
                          <a:spcPts val="0"/>
                        </a:spcAft>
                      </a:pPr>
                      <a:r>
                        <a:rPr lang="en-US" sz="2000" kern="100">
                          <a:effectLst/>
                        </a:rPr>
                        <a:t>Percentage of Respondents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97079890"/>
                  </a:ext>
                </a:extLst>
              </a:tr>
              <a:tr h="341183">
                <a:tc>
                  <a:txBody>
                    <a:bodyPr/>
                    <a:lstStyle/>
                    <a:p>
                      <a:pPr algn="just">
                        <a:spcAft>
                          <a:spcPts val="0"/>
                        </a:spcAft>
                      </a:pPr>
                      <a:r>
                        <a:rPr lang="en-US" sz="2000" kern="100">
                          <a:effectLst/>
                        </a:rPr>
                        <a:t>Gender</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n-US" sz="2000" kern="1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82148085"/>
                  </a:ext>
                </a:extLst>
              </a:tr>
              <a:tr h="341183">
                <a:tc>
                  <a:txBody>
                    <a:bodyPr/>
                    <a:lstStyle/>
                    <a:p>
                      <a:pPr algn="ctr">
                        <a:spcAft>
                          <a:spcPts val="0"/>
                        </a:spcAft>
                      </a:pPr>
                      <a:r>
                        <a:rPr lang="en-US" sz="2000" kern="100">
                          <a:effectLst/>
                        </a:rPr>
                        <a:t>Women</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56%</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04433503"/>
                  </a:ext>
                </a:extLst>
              </a:tr>
              <a:tr h="341183">
                <a:tc>
                  <a:txBody>
                    <a:bodyPr/>
                    <a:lstStyle/>
                    <a:p>
                      <a:pPr algn="ctr">
                        <a:spcAft>
                          <a:spcPts val="0"/>
                        </a:spcAft>
                      </a:pPr>
                      <a:r>
                        <a:rPr lang="en-US" sz="2000" kern="100">
                          <a:effectLst/>
                        </a:rPr>
                        <a:t>Men</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44%</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35670242"/>
                  </a:ext>
                </a:extLst>
              </a:tr>
              <a:tr h="341183">
                <a:tc>
                  <a:txBody>
                    <a:bodyPr/>
                    <a:lstStyle/>
                    <a:p>
                      <a:pPr algn="just">
                        <a:spcAft>
                          <a:spcPts val="0"/>
                        </a:spcAft>
                      </a:pPr>
                      <a:r>
                        <a:rPr lang="en-US" sz="2000" kern="100">
                          <a:effectLst/>
                        </a:rPr>
                        <a:t>Age Group</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n-US" sz="2000" kern="1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40040290"/>
                  </a:ext>
                </a:extLst>
              </a:tr>
              <a:tr h="341183">
                <a:tc>
                  <a:txBody>
                    <a:bodyPr/>
                    <a:lstStyle/>
                    <a:p>
                      <a:pPr algn="ctr">
                        <a:spcAft>
                          <a:spcPts val="0"/>
                        </a:spcAft>
                      </a:pPr>
                      <a:r>
                        <a:rPr lang="en-US" sz="2000" kern="100">
                          <a:effectLst/>
                        </a:rPr>
                        <a:t>18–24 years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24.4%</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45332837"/>
                  </a:ext>
                </a:extLst>
              </a:tr>
              <a:tr h="341183">
                <a:tc>
                  <a:txBody>
                    <a:bodyPr/>
                    <a:lstStyle/>
                    <a:p>
                      <a:pPr algn="ctr">
                        <a:spcAft>
                          <a:spcPts val="0"/>
                        </a:spcAft>
                      </a:pPr>
                      <a:r>
                        <a:rPr lang="en-US" sz="2000" kern="100">
                          <a:effectLst/>
                        </a:rPr>
                        <a:t>25–35 years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33.0%</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70022564"/>
                  </a:ext>
                </a:extLst>
              </a:tr>
              <a:tr h="341183">
                <a:tc>
                  <a:txBody>
                    <a:bodyPr/>
                    <a:lstStyle/>
                    <a:p>
                      <a:pPr algn="ctr">
                        <a:spcAft>
                          <a:spcPts val="0"/>
                        </a:spcAft>
                      </a:pPr>
                      <a:r>
                        <a:rPr lang="en-US" sz="2000" kern="100">
                          <a:effectLst/>
                        </a:rPr>
                        <a:t>35–44 years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21.3%</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56410761"/>
                  </a:ext>
                </a:extLst>
              </a:tr>
              <a:tr h="341183">
                <a:tc>
                  <a:txBody>
                    <a:bodyPr/>
                    <a:lstStyle/>
                    <a:p>
                      <a:pPr algn="ctr">
                        <a:spcAft>
                          <a:spcPts val="0"/>
                        </a:spcAft>
                      </a:pPr>
                      <a:r>
                        <a:rPr lang="en-US" sz="2000" kern="100">
                          <a:effectLst/>
                        </a:rPr>
                        <a:t>45–54 years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a:effectLst/>
                        </a:rPr>
                        <a:t>14.2%</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96196576"/>
                  </a:ext>
                </a:extLst>
              </a:tr>
              <a:tr h="341183">
                <a:tc>
                  <a:txBody>
                    <a:bodyPr/>
                    <a:lstStyle/>
                    <a:p>
                      <a:pPr algn="ctr">
                        <a:spcAft>
                          <a:spcPts val="0"/>
                        </a:spcAft>
                      </a:pPr>
                      <a:r>
                        <a:rPr lang="en-US" sz="2000" kern="100">
                          <a:effectLst/>
                        </a:rPr>
                        <a:t>55+ years</a:t>
                      </a:r>
                      <a:endParaRPr lang="en-US" sz="2000" kern="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2000" kern="100" dirty="0">
                          <a:effectLst/>
                        </a:rPr>
                        <a:t>~7.1%</a:t>
                      </a:r>
                      <a:endParaRPr lang="en-US" sz="2000" kern="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65371091"/>
                  </a:ext>
                </a:extLst>
              </a:tr>
            </a:tbl>
          </a:graphicData>
        </a:graphic>
      </p:graphicFrame>
      <p:sp>
        <p:nvSpPr>
          <p:cNvPr id="6" name="Rectangle 5"/>
          <p:cNvSpPr/>
          <p:nvPr/>
        </p:nvSpPr>
        <p:spPr>
          <a:xfrm>
            <a:off x="1077189" y="7605191"/>
            <a:ext cx="12001501" cy="1323439"/>
          </a:xfrm>
          <a:prstGeom prst="rect">
            <a:avLst/>
          </a:prstGeom>
        </p:spPr>
        <p:txBody>
          <a:bodyPr wrap="square">
            <a:spAutoFit/>
          </a:bodyPr>
          <a:lstStyle/>
          <a:p>
            <a:r>
              <a:rPr lang="en-US" sz="2000" dirty="0" smtClean="0">
                <a:latin typeface="+mn-lt"/>
                <a:ea typeface="Times New Roman" panose="02020603050405020304" pitchFamily="18" charset="0"/>
              </a:rPr>
              <a:t>The </a:t>
            </a:r>
            <a:r>
              <a:rPr lang="en-US" sz="2000" dirty="0">
                <a:latin typeface="+mn-lt"/>
                <a:ea typeface="Times New Roman" panose="02020603050405020304" pitchFamily="18" charset="0"/>
              </a:rPr>
              <a:t>participation data suggest that </a:t>
            </a:r>
            <a:r>
              <a:rPr lang="en-US" sz="2000" dirty="0" err="1">
                <a:latin typeface="+mn-lt"/>
                <a:ea typeface="Times New Roman" panose="02020603050405020304" pitchFamily="18" charset="0"/>
              </a:rPr>
              <a:t>City&amp;Me</a:t>
            </a:r>
            <a:r>
              <a:rPr lang="en-US" sz="2000" dirty="0">
                <a:latin typeface="+mn-lt"/>
                <a:ea typeface="Times New Roman" panose="02020603050405020304" pitchFamily="18" charset="0"/>
              </a:rPr>
              <a:t> succeeded in mobilizing a </a:t>
            </a:r>
            <a:r>
              <a:rPr lang="en-US" sz="2000" b="1" dirty="0">
                <a:latin typeface="+mn-lt"/>
                <a:ea typeface="Times New Roman" panose="02020603050405020304" pitchFamily="18" charset="0"/>
              </a:rPr>
              <a:t>diverse cross-section</a:t>
            </a:r>
            <a:r>
              <a:rPr lang="en-US" sz="2000" dirty="0">
                <a:latin typeface="+mn-lt"/>
                <a:ea typeface="Times New Roman" panose="02020603050405020304" pitchFamily="18" charset="0"/>
              </a:rPr>
              <a:t> of the public – particularly drawing in groups (like 18–34 year-olds) who are traditionally harder to reach through conventional public meetings. However, it also points to the need for strategies to engage older citizens to ensure truly comprehensive spatial governance</a:t>
            </a:r>
            <a:endParaRPr lang="en-US" sz="2000" dirty="0">
              <a:latin typeface="+mn-lt"/>
            </a:endParaRPr>
          </a:p>
        </p:txBody>
      </p:sp>
    </p:spTree>
    <p:extLst>
      <p:ext uri="{BB962C8B-B14F-4D97-AF65-F5344CB8AC3E}">
        <p14:creationId xmlns:p14="http://schemas.microsoft.com/office/powerpoint/2010/main" val="1427126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807515" y="1210409"/>
            <a:ext cx="10040593" cy="2554545"/>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Citizen Priorities for Park Improvements</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80698" y="4023828"/>
            <a:ext cx="10135679" cy="4154984"/>
          </a:xfrm>
          <a:prstGeom prst="rect">
            <a:avLst/>
          </a:prstGeom>
          <a:noFill/>
        </p:spPr>
        <p:txBody>
          <a:bodyPr wrap="square" rtlCol="0">
            <a:spAutoFit/>
          </a:bodyPr>
          <a:lstStyle/>
          <a:p>
            <a:pPr lvl="0"/>
            <a:r>
              <a:rPr lang="en-US" sz="2400" b="1" dirty="0" smtClean="0">
                <a:latin typeface="+mn-lt"/>
              </a:rPr>
              <a:t>Improved </a:t>
            </a:r>
            <a:r>
              <a:rPr lang="en-US" sz="2400" b="1" dirty="0">
                <a:latin typeface="+mn-lt"/>
              </a:rPr>
              <a:t>Cleanliness and Maintenance (320 votes):</a:t>
            </a:r>
            <a:r>
              <a:rPr lang="en-US" sz="2400" dirty="0">
                <a:latin typeface="+mn-lt"/>
              </a:rPr>
              <a:t> The top priority for residents was better upkeep of parks. This includes more frequent trash collection and litter removal, regular cleaning of green areas, and prompt repairs of broken park infrastructure (such as benches, play equipment, or pathways). </a:t>
            </a:r>
          </a:p>
          <a:p>
            <a:pPr lvl="0"/>
            <a:r>
              <a:rPr lang="en-US" sz="2400" b="1" dirty="0">
                <a:latin typeface="+mn-lt"/>
              </a:rPr>
              <a:t>Increased Greenery and Aesthetics (302 votes):</a:t>
            </a:r>
            <a:r>
              <a:rPr lang="en-US" sz="2400" dirty="0">
                <a:latin typeface="+mn-lt"/>
              </a:rPr>
              <a:t> A close second priority was enhancing the natural environment and beauty of the parks. Citizens would like to see more trees planted, flower beds or gardens added, and overall better landscaping. This suggests that residents value parks not only as recreational spaces but also as green oases in the urban fabric. </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1808588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807515" y="1210409"/>
            <a:ext cx="10040593" cy="2554545"/>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Citizen Priorities for Park Improvements</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80697" y="4023828"/>
            <a:ext cx="11017339" cy="5262979"/>
          </a:xfrm>
          <a:prstGeom prst="rect">
            <a:avLst/>
          </a:prstGeom>
          <a:noFill/>
        </p:spPr>
        <p:txBody>
          <a:bodyPr wrap="square" rtlCol="0">
            <a:spAutoFit/>
          </a:bodyPr>
          <a:lstStyle/>
          <a:p>
            <a:pPr lvl="0"/>
            <a:r>
              <a:rPr lang="en-US" sz="2400" b="1" dirty="0">
                <a:latin typeface="+mn-lt"/>
              </a:rPr>
              <a:t>Maintenance of Existing Amenities (283 votes):</a:t>
            </a:r>
            <a:r>
              <a:rPr lang="en-US" sz="2400" dirty="0">
                <a:latin typeface="+mn-lt"/>
              </a:rPr>
              <a:t> Apart from general cleanliness, respondents specifically highlighted the need to take care of park amenities like benches, playgrounds, fountains, and restrooms</a:t>
            </a:r>
            <a:r>
              <a:rPr lang="en-US" sz="2400" b="1" dirty="0">
                <a:latin typeface="+mn-lt"/>
              </a:rPr>
              <a:t>.</a:t>
            </a:r>
            <a:r>
              <a:rPr lang="en-US" sz="2400" dirty="0">
                <a:latin typeface="+mn-lt"/>
              </a:rPr>
              <a:t> Many felt that existing facilities were in disrepair – for instance, broken benches or malfunctioning playground equipment – and that fixing these should be a priority before adding new features. This response underscores a pragmatic approach among citizens: invest in preserving and restoring what the city already has</a:t>
            </a:r>
            <a:r>
              <a:rPr lang="en-US" sz="2400" dirty="0" smtClean="0">
                <a:latin typeface="+mn-lt"/>
              </a:rPr>
              <a:t>.</a:t>
            </a:r>
          </a:p>
          <a:p>
            <a:pPr lvl="0"/>
            <a:r>
              <a:rPr lang="en-US" sz="2400" b="1" dirty="0" smtClean="0">
                <a:latin typeface="+mn-lt"/>
              </a:rPr>
              <a:t>Enhanced </a:t>
            </a:r>
            <a:r>
              <a:rPr lang="en-US" sz="2400" b="1" dirty="0">
                <a:latin typeface="+mn-lt"/>
              </a:rPr>
              <a:t>Lighting and Security (174 votes):</a:t>
            </a:r>
            <a:r>
              <a:rPr lang="en-US" sz="2400" dirty="0">
                <a:latin typeface="+mn-lt"/>
              </a:rPr>
              <a:t> A significant number of participants expressed concerns about safety in the parks, especially after dusk. They advocated for better lighting and security measures. Specifically, suggestions included installing additional streetlights or solar-powered lights along park paths, and implementing occasional security patrols or surveillance cameras to deter vandalism and illicit activities. </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1366458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807515" y="1210409"/>
            <a:ext cx="10040593" cy="2554545"/>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Citizen Priorities for Park Improvements</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80698" y="4023828"/>
            <a:ext cx="10421594" cy="3785652"/>
          </a:xfrm>
          <a:prstGeom prst="rect">
            <a:avLst/>
          </a:prstGeom>
          <a:noFill/>
        </p:spPr>
        <p:txBody>
          <a:bodyPr wrap="square" rtlCol="0">
            <a:spAutoFit/>
          </a:bodyPr>
          <a:lstStyle/>
          <a:p>
            <a:pPr lvl="0" algn="just"/>
            <a:r>
              <a:rPr lang="en-US" sz="2400" b="1" dirty="0" smtClean="0">
                <a:latin typeface="+mn-lt"/>
              </a:rPr>
              <a:t>New </a:t>
            </a:r>
            <a:r>
              <a:rPr lang="en-US" sz="2400" b="1" dirty="0">
                <a:latin typeface="+mn-lt"/>
              </a:rPr>
              <a:t>Amenities and Facilities (152 votes):</a:t>
            </a:r>
            <a:r>
              <a:rPr lang="en-US" sz="2400" dirty="0">
                <a:latin typeface="+mn-lt"/>
              </a:rPr>
              <a:t> A smaller but notable group of respondents called for introducing </a:t>
            </a:r>
            <a:r>
              <a:rPr lang="en-US" sz="2400" b="1" dirty="0">
                <a:latin typeface="+mn-lt"/>
              </a:rPr>
              <a:t>new features in the parks</a:t>
            </a:r>
            <a:r>
              <a:rPr lang="en-US" sz="2400" dirty="0">
                <a:latin typeface="+mn-lt"/>
              </a:rPr>
              <a:t>, such as dedicated dog parks, improved playgrounds, or recreational facilities. Young families and adults in the 25–35 age range were especially likely to suggest more child-friendly infrastructure (swings, slides, safe play areas) and </a:t>
            </a:r>
            <a:r>
              <a:rPr lang="en-US" sz="2400" b="1" dirty="0">
                <a:latin typeface="+mn-lt"/>
              </a:rPr>
              <a:t>outdoor fitness equipment</a:t>
            </a:r>
            <a:r>
              <a:rPr lang="en-US" sz="2400" dirty="0">
                <a:latin typeface="+mn-lt"/>
              </a:rPr>
              <a:t> or sports courts for exercise. </a:t>
            </a:r>
            <a:r>
              <a:rPr lang="en-US" sz="2400" dirty="0" smtClean="0">
                <a:latin typeface="+mn-lt"/>
              </a:rPr>
              <a:t>Although </a:t>
            </a:r>
            <a:r>
              <a:rPr lang="en-US" sz="2400" dirty="0">
                <a:latin typeface="+mn-lt"/>
              </a:rPr>
              <a:t>this category received fewer votes compared to basics like cleanliness, it highlights an appetite for diversifying park usage and making parks more attractive destinations for all age groups. </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3529175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0040593" cy="1323439"/>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Conclusion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80698" y="4023828"/>
            <a:ext cx="10135679" cy="6186309"/>
          </a:xfrm>
          <a:prstGeom prst="rect">
            <a:avLst/>
          </a:prstGeom>
          <a:noFill/>
        </p:spPr>
        <p:txBody>
          <a:bodyPr wrap="square" rtlCol="0">
            <a:spAutoFit/>
          </a:bodyPr>
          <a:lstStyle/>
          <a:p>
            <a:pPr marL="342900" indent="-342900" algn="just" defTabSz="360000">
              <a:lnSpc>
                <a:spcPct val="150000"/>
              </a:lnSpc>
              <a:buFont typeface="Arial" panose="020B0604020202020204" pitchFamily="34" charset="0"/>
              <a:buChar char="•"/>
            </a:pPr>
            <a:r>
              <a:rPr lang="en-US" sz="2200" dirty="0">
                <a:latin typeface="+mn-lt"/>
              </a:rPr>
              <a:t>The </a:t>
            </a:r>
            <a:r>
              <a:rPr lang="en-US" sz="2200" dirty="0" err="1">
                <a:latin typeface="+mn-lt"/>
              </a:rPr>
              <a:t>Niš</a:t>
            </a:r>
            <a:r>
              <a:rPr lang="en-US" sz="2200" dirty="0">
                <a:latin typeface="+mn-lt"/>
              </a:rPr>
              <a:t> </a:t>
            </a:r>
            <a:r>
              <a:rPr lang="en-US" sz="2200" dirty="0" err="1">
                <a:latin typeface="+mn-lt"/>
              </a:rPr>
              <a:t>City&amp;Me</a:t>
            </a:r>
            <a:r>
              <a:rPr lang="en-US" sz="2200" dirty="0">
                <a:latin typeface="+mn-lt"/>
              </a:rPr>
              <a:t> case study offers compelling evidence of how digital platforms can transform citizen engagement in spatial decision-making, aligning with many of the expectations derived from the literature. The results illustrate that when provided with an accessible, trustworthy tool, citizens are not only willing but in fact eager to participate in governance processes that affect their local environment</a:t>
            </a:r>
            <a:r>
              <a:rPr lang="en-US" sz="2200" dirty="0" smtClean="0">
                <a:latin typeface="+mn-lt"/>
              </a:rPr>
              <a:t>.</a:t>
            </a:r>
          </a:p>
          <a:p>
            <a:pPr marL="342900" indent="-342900" algn="just" defTabSz="360000">
              <a:lnSpc>
                <a:spcPct val="150000"/>
              </a:lnSpc>
              <a:buFont typeface="Arial" panose="020B0604020202020204" pitchFamily="34" charset="0"/>
              <a:buChar char="•"/>
            </a:pPr>
            <a:r>
              <a:rPr lang="en-US" sz="2200" dirty="0">
                <a:latin typeface="+mn-lt"/>
              </a:rPr>
              <a:t>The </a:t>
            </a:r>
            <a:r>
              <a:rPr lang="en-US" sz="2200" dirty="0" err="1">
                <a:latin typeface="+mn-lt"/>
              </a:rPr>
              <a:t>City&amp;Me</a:t>
            </a:r>
            <a:r>
              <a:rPr lang="en-US" sz="2200" dirty="0">
                <a:latin typeface="+mn-lt"/>
              </a:rPr>
              <a:t> case exemplifies the </a:t>
            </a:r>
            <a:r>
              <a:rPr lang="en-US" sz="2200" dirty="0" smtClean="0">
                <a:latin typeface="+mn-lt"/>
              </a:rPr>
              <a:t>principle </a:t>
            </a:r>
            <a:r>
              <a:rPr lang="en-US" sz="2200" dirty="0">
                <a:latin typeface="+mn-lt"/>
              </a:rPr>
              <a:t>of “serving rather than </a:t>
            </a:r>
            <a:r>
              <a:rPr lang="en-US" sz="2200" dirty="0" smtClean="0">
                <a:latin typeface="+mn-lt"/>
              </a:rPr>
              <a:t>steering”. </a:t>
            </a:r>
            <a:r>
              <a:rPr lang="en-US" sz="2200" dirty="0" err="1">
                <a:latin typeface="+mn-lt"/>
              </a:rPr>
              <a:t>Niš’s</a:t>
            </a:r>
            <a:r>
              <a:rPr lang="en-US" sz="2200" dirty="0">
                <a:latin typeface="+mn-lt"/>
              </a:rPr>
              <a:t> administration, by partnering with </a:t>
            </a:r>
            <a:r>
              <a:rPr lang="en-US" sz="2200" dirty="0" err="1">
                <a:latin typeface="+mn-lt"/>
              </a:rPr>
              <a:t>City&amp;Me</a:t>
            </a:r>
            <a:r>
              <a:rPr lang="en-US" sz="2200" dirty="0">
                <a:latin typeface="+mn-lt"/>
              </a:rPr>
              <a:t> and the Urban Planning Institute, effectively served the public by enabling them to articulate their needs and preferences, rather than unilaterally deciding what the parks require. </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4114667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0040593" cy="1323439"/>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Conclusion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76784" y="3594337"/>
            <a:ext cx="10135679" cy="6555641"/>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000" dirty="0" smtClean="0">
                <a:latin typeface="+mj-lt"/>
              </a:rPr>
              <a:t>Limitations </a:t>
            </a:r>
            <a:r>
              <a:rPr lang="en-US" sz="2000" dirty="0">
                <a:latin typeface="+mj-lt"/>
              </a:rPr>
              <a:t>and challenges </a:t>
            </a:r>
          </a:p>
          <a:p>
            <a:pPr marL="1030517" lvl="1" indent="-342900" defTabSz="360000">
              <a:lnSpc>
                <a:spcPct val="150000"/>
              </a:lnSpc>
              <a:buFont typeface="Arial" panose="020B0604020202020204" pitchFamily="34" charset="0"/>
              <a:buChar char="•"/>
            </a:pPr>
            <a:r>
              <a:rPr lang="en-US" sz="2000" dirty="0" smtClean="0">
                <a:latin typeface="+mj-lt"/>
              </a:rPr>
              <a:t>Digital </a:t>
            </a:r>
            <a:r>
              <a:rPr lang="en-US" sz="2000" dirty="0">
                <a:latin typeface="+mj-lt"/>
              </a:rPr>
              <a:t>Divide and Inclusivity: As noted, older residents and possibly those less affluent (though we did not collect income data, smartphone-based participation inherently might exclude those without internet access) were </a:t>
            </a:r>
            <a:r>
              <a:rPr lang="en-US" sz="2000" dirty="0" smtClean="0">
                <a:latin typeface="+mj-lt"/>
              </a:rPr>
              <a:t>underrepresented</a:t>
            </a:r>
          </a:p>
          <a:p>
            <a:pPr marL="1030517" lvl="1" indent="-342900" defTabSz="360000">
              <a:lnSpc>
                <a:spcPct val="150000"/>
              </a:lnSpc>
              <a:buFont typeface="Arial" panose="020B0604020202020204" pitchFamily="34" charset="0"/>
              <a:buChar char="•"/>
            </a:pPr>
            <a:r>
              <a:rPr lang="en-US" sz="2000" dirty="0" smtClean="0">
                <a:latin typeface="+mj-lt"/>
              </a:rPr>
              <a:t>Managing </a:t>
            </a:r>
            <a:r>
              <a:rPr lang="en-US" sz="2000" dirty="0">
                <a:latin typeface="+mj-lt"/>
              </a:rPr>
              <a:t>Expectations and Ensuring Follow-through: High engagement and clear results now put the </a:t>
            </a:r>
            <a:r>
              <a:rPr lang="en-US" sz="2000" dirty="0" smtClean="0">
                <a:latin typeface="+mj-lt"/>
              </a:rPr>
              <a:t>focus </a:t>
            </a:r>
            <a:r>
              <a:rPr lang="en-US" sz="2000" dirty="0">
                <a:latin typeface="+mj-lt"/>
              </a:rPr>
              <a:t>on local authorities to act on the </a:t>
            </a:r>
            <a:r>
              <a:rPr lang="en-US" sz="2000" dirty="0" smtClean="0">
                <a:latin typeface="+mj-lt"/>
              </a:rPr>
              <a:t>input</a:t>
            </a:r>
          </a:p>
          <a:p>
            <a:pPr marL="342900" indent="-342900" defTabSz="360000">
              <a:lnSpc>
                <a:spcPct val="150000"/>
              </a:lnSpc>
              <a:buFont typeface="Arial" panose="020B0604020202020204" pitchFamily="34" charset="0"/>
              <a:buChar char="•"/>
            </a:pPr>
            <a:r>
              <a:rPr lang="en-US" sz="2000" dirty="0" smtClean="0">
                <a:latin typeface="+mj-lt"/>
              </a:rPr>
              <a:t>Future </a:t>
            </a:r>
            <a:r>
              <a:rPr lang="en-US" sz="2000" dirty="0">
                <a:latin typeface="+mj-lt"/>
              </a:rPr>
              <a:t>research </a:t>
            </a:r>
            <a:r>
              <a:rPr lang="en-US" sz="2000" dirty="0" smtClean="0">
                <a:latin typeface="+mj-lt"/>
              </a:rPr>
              <a:t>directions: a </a:t>
            </a:r>
            <a:r>
              <a:rPr lang="en-US" sz="2000" dirty="0">
                <a:latin typeface="+mj-lt"/>
              </a:rPr>
              <a:t>deeper qualitative understanding of citizens’ experiences of trust in digital participation is needed. While we inferred trust from behavior and simple feedback, interviewing participants or conducting focus groups would enrich our understanding. Questions such as “What motivates a citizen to use the app?” or “How do they perceive the city’s responsiveness?” could be explored</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2753367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56A8A9-FE20-4DBA-5DCA-6E06B1D11A77}"/>
              </a:ext>
            </a:extLst>
          </p:cNvPr>
          <p:cNvSpPr txBox="1"/>
          <p:nvPr/>
        </p:nvSpPr>
        <p:spPr>
          <a:xfrm>
            <a:off x="10571028" y="4438021"/>
            <a:ext cx="6987048" cy="1631216"/>
          </a:xfrm>
          <a:prstGeom prst="rect">
            <a:avLst/>
          </a:prstGeom>
          <a:noFill/>
        </p:spPr>
        <p:txBody>
          <a:bodyPr wrap="square" rtlCol="0">
            <a:spAutoFit/>
          </a:bodyPr>
          <a:lstStyle/>
          <a:p>
            <a:pPr algn="r"/>
            <a:r>
              <a:rPr lang="en-US" sz="10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Thank You!</a:t>
            </a:r>
            <a:endParaRPr lang="ru-RU" sz="10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8" name="Picture 7" descr="A logo with a purple circle and a black background&#10;&#10;Description automatically generated">
            <a:extLst>
              <a:ext uri="{FF2B5EF4-FFF2-40B4-BE49-F238E27FC236}">
                <a16:creationId xmlns:a16="http://schemas.microsoft.com/office/drawing/2014/main" id="{7E8832B3-EB8C-5A83-DA7C-FA46186CA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8366" y="890960"/>
            <a:ext cx="4159710" cy="1174340"/>
          </a:xfrm>
          <a:prstGeom prst="rect">
            <a:avLst/>
          </a:prstGeom>
        </p:spPr>
      </p:pic>
      <p:pic>
        <p:nvPicPr>
          <p:cNvPr id="3" name="Graphic 2">
            <a:extLst>
              <a:ext uri="{FF2B5EF4-FFF2-40B4-BE49-F238E27FC236}">
                <a16:creationId xmlns:a16="http://schemas.microsoft.com/office/drawing/2014/main" id="{57EF89BE-468E-F8DF-3781-DDCE7234B37A}"/>
              </a:ext>
            </a:extLst>
          </p:cNvPr>
          <p:cNvPicPr>
            <a:picLocks noChangeAspect="1"/>
          </p:cNvPicPr>
          <p:nvPr/>
        </p:nvPicPr>
        <p:blipFill>
          <a:blip r:embed="rId3">
            <a:extLst>
              <a:ext uri="{96DAC541-7B7A-43D3-8B79-37D633B846F1}">
                <asvg:svgBlip xmlns:asvg="http://schemas.microsoft.com/office/drawing/2016/SVG/main" xmlns="" r:embed="rId4"/>
              </a:ext>
            </a:extLst>
          </a:blip>
          <a:srcRect l="24590" t="-404" r="-206" b="31507"/>
          <a:stretch/>
        </p:blipFill>
        <p:spPr>
          <a:xfrm>
            <a:off x="0" y="753533"/>
            <a:ext cx="10464799" cy="9535055"/>
          </a:xfrm>
          <a:prstGeom prst="rect">
            <a:avLst/>
          </a:prstGeom>
        </p:spPr>
      </p:pic>
      <p:grpSp>
        <p:nvGrpSpPr>
          <p:cNvPr id="6" name="Group 5">
            <a:extLst>
              <a:ext uri="{FF2B5EF4-FFF2-40B4-BE49-F238E27FC236}">
                <a16:creationId xmlns:a16="http://schemas.microsoft.com/office/drawing/2014/main" id="{A9DB9A18-D9F8-62F5-A6D5-4740B8267AD3}"/>
              </a:ext>
            </a:extLst>
          </p:cNvPr>
          <p:cNvGrpSpPr/>
          <p:nvPr/>
        </p:nvGrpSpPr>
        <p:grpSpPr>
          <a:xfrm>
            <a:off x="14064552" y="8675918"/>
            <a:ext cx="3232733" cy="551543"/>
            <a:chOff x="19598280" y="8858793"/>
            <a:chExt cx="3232733" cy="551543"/>
          </a:xfrm>
        </p:grpSpPr>
        <p:sp>
          <p:nvSpPr>
            <p:cNvPr id="27" name="Овал 26">
              <a:extLst>
                <a:ext uri="{FF2B5EF4-FFF2-40B4-BE49-F238E27FC236}">
                  <a16:creationId xmlns:a16="http://schemas.microsoft.com/office/drawing/2014/main" id="{CB5B3046-D217-46C9-8FA7-3E8260C24C77}"/>
                </a:ext>
              </a:extLst>
            </p:cNvPr>
            <p:cNvSpPr/>
            <p:nvPr/>
          </p:nvSpPr>
          <p:spPr>
            <a:xfrm>
              <a:off x="19598280" y="8858793"/>
              <a:ext cx="551543" cy="551543"/>
            </a:xfrm>
            <a:prstGeom prst="ellipse">
              <a:avLst/>
            </a:prstGeom>
            <a:noFill/>
            <a:ln w="19050">
              <a:solidFill>
                <a:srgbClr val="5222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Овал 27">
              <a:extLst>
                <a:ext uri="{FF2B5EF4-FFF2-40B4-BE49-F238E27FC236}">
                  <a16:creationId xmlns:a16="http://schemas.microsoft.com/office/drawing/2014/main" id="{1259BEB8-6E04-4A00-AD9B-78CFB6D97867}"/>
                </a:ext>
              </a:extLst>
            </p:cNvPr>
            <p:cNvSpPr/>
            <p:nvPr/>
          </p:nvSpPr>
          <p:spPr>
            <a:xfrm>
              <a:off x="20269059" y="8858793"/>
              <a:ext cx="551543" cy="551543"/>
            </a:xfrm>
            <a:prstGeom prst="ellipse">
              <a:avLst/>
            </a:prstGeom>
            <a:noFill/>
            <a:ln w="19050">
              <a:solidFill>
                <a:srgbClr val="5222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Овал 28">
              <a:extLst>
                <a:ext uri="{FF2B5EF4-FFF2-40B4-BE49-F238E27FC236}">
                  <a16:creationId xmlns:a16="http://schemas.microsoft.com/office/drawing/2014/main" id="{70CD744B-2517-4EA9-8349-F669F36342C3}"/>
                </a:ext>
              </a:extLst>
            </p:cNvPr>
            <p:cNvSpPr/>
            <p:nvPr/>
          </p:nvSpPr>
          <p:spPr>
            <a:xfrm>
              <a:off x="20939838" y="8858793"/>
              <a:ext cx="551543" cy="551543"/>
            </a:xfrm>
            <a:prstGeom prst="ellipse">
              <a:avLst/>
            </a:prstGeom>
            <a:noFill/>
            <a:ln w="19050">
              <a:solidFill>
                <a:srgbClr val="5222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Овал 29">
              <a:extLst>
                <a:ext uri="{FF2B5EF4-FFF2-40B4-BE49-F238E27FC236}">
                  <a16:creationId xmlns:a16="http://schemas.microsoft.com/office/drawing/2014/main" id="{61AE9F1D-CCDB-4880-A7C4-92899B5F703A}"/>
                </a:ext>
              </a:extLst>
            </p:cNvPr>
            <p:cNvSpPr/>
            <p:nvPr/>
          </p:nvSpPr>
          <p:spPr>
            <a:xfrm>
              <a:off x="21610617" y="8858793"/>
              <a:ext cx="551543" cy="551543"/>
            </a:xfrm>
            <a:prstGeom prst="ellipse">
              <a:avLst/>
            </a:prstGeom>
            <a:noFill/>
            <a:ln w="19050">
              <a:solidFill>
                <a:srgbClr val="5222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2819">
              <a:extLst>
                <a:ext uri="{FF2B5EF4-FFF2-40B4-BE49-F238E27FC236}">
                  <a16:creationId xmlns:a16="http://schemas.microsoft.com/office/drawing/2014/main" id="{14784E66-FE7E-4F28-8878-4356DAAF672B}"/>
                </a:ext>
              </a:extLst>
            </p:cNvPr>
            <p:cNvSpPr/>
            <p:nvPr/>
          </p:nvSpPr>
          <p:spPr>
            <a:xfrm>
              <a:off x="19756071" y="9038591"/>
              <a:ext cx="235960" cy="19194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3"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3"/>
                    <a:pt x="19048" y="3403"/>
                  </a:cubicBezTo>
                  <a:cubicBezTo>
                    <a:pt x="20055" y="3403"/>
                    <a:pt x="20845" y="2793"/>
                    <a:pt x="21600" y="2793"/>
                  </a:cubicBezTo>
                  <a:cubicBezTo>
                    <a:pt x="21348" y="3403"/>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4"/>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4"/>
                  </a:cubicBezTo>
                  <a:lnTo>
                    <a:pt x="2803" y="8334"/>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7" y="349"/>
                    <a:pt x="13981" y="349"/>
                    <a:pt x="14232" y="349"/>
                  </a:cubicBezTo>
                  <a:cubicBezTo>
                    <a:pt x="14484" y="349"/>
                    <a:pt x="14484" y="0"/>
                    <a:pt x="14735" y="0"/>
                  </a:cubicBezTo>
                </a:path>
              </a:pathLst>
            </a:custGeom>
            <a:solidFill>
              <a:srgbClr val="522284"/>
            </a:solidFill>
            <a:ln w="12700">
              <a:miter lim="400000"/>
            </a:ln>
          </p:spPr>
          <p:txBody>
            <a:bodyPr lIns="45719" rIns="45719" anchor="ctr"/>
            <a:lstStyle/>
            <a:p>
              <a:pPr>
                <a:defRPr>
                  <a:latin typeface="Roboto"/>
                  <a:ea typeface="Roboto"/>
                  <a:cs typeface="Roboto"/>
                  <a:sym typeface="Roboto"/>
                </a:defRPr>
              </a:pPr>
              <a:endParaRPr dirty="0">
                <a:solidFill>
                  <a:schemeClr val="bg2"/>
                </a:solidFill>
              </a:endParaRPr>
            </a:p>
          </p:txBody>
        </p:sp>
        <p:sp>
          <p:nvSpPr>
            <p:cNvPr id="32" name="Shape 2831">
              <a:extLst>
                <a:ext uri="{FF2B5EF4-FFF2-40B4-BE49-F238E27FC236}">
                  <a16:creationId xmlns:a16="http://schemas.microsoft.com/office/drawing/2014/main" id="{F27E670E-47FB-4DE4-A1D2-8482A0EE7B2C}"/>
                </a:ext>
              </a:extLst>
            </p:cNvPr>
            <p:cNvSpPr/>
            <p:nvPr/>
          </p:nvSpPr>
          <p:spPr>
            <a:xfrm>
              <a:off x="21782054" y="9027795"/>
              <a:ext cx="284571" cy="244809"/>
            </a:xfrm>
            <a:custGeom>
              <a:avLst/>
              <a:gdLst/>
              <a:ahLst/>
              <a:cxnLst>
                <a:cxn ang="0">
                  <a:pos x="wd2" y="hd2"/>
                </a:cxn>
                <a:cxn ang="5400000">
                  <a:pos x="wd2" y="hd2"/>
                </a:cxn>
                <a:cxn ang="10800000">
                  <a:pos x="wd2" y="hd2"/>
                </a:cxn>
                <a:cxn ang="16200000">
                  <a:pos x="wd2" y="hd2"/>
                </a:cxn>
              </a:cxnLst>
              <a:rect l="0" t="0" r="r" b="b"/>
              <a:pathLst>
                <a:path w="21600" h="21600" extrusionOk="0">
                  <a:moveTo>
                    <a:pt x="18288" y="5358"/>
                  </a:moveTo>
                  <a:cubicBezTo>
                    <a:pt x="18288" y="9209"/>
                    <a:pt x="18288" y="9209"/>
                    <a:pt x="18288" y="9209"/>
                  </a:cubicBezTo>
                  <a:cubicBezTo>
                    <a:pt x="17028" y="9209"/>
                    <a:pt x="17028" y="9209"/>
                    <a:pt x="17028" y="9209"/>
                  </a:cubicBezTo>
                  <a:cubicBezTo>
                    <a:pt x="17028" y="5358"/>
                    <a:pt x="17028" y="5358"/>
                    <a:pt x="17028" y="5358"/>
                  </a:cubicBezTo>
                  <a:cubicBezTo>
                    <a:pt x="13464" y="5358"/>
                    <a:pt x="13464" y="5358"/>
                    <a:pt x="13464" y="5358"/>
                  </a:cubicBezTo>
                  <a:cubicBezTo>
                    <a:pt x="13464" y="3851"/>
                    <a:pt x="13464" y="3851"/>
                    <a:pt x="13464" y="3851"/>
                  </a:cubicBezTo>
                  <a:cubicBezTo>
                    <a:pt x="17028" y="3851"/>
                    <a:pt x="17028" y="3851"/>
                    <a:pt x="17028" y="3851"/>
                  </a:cubicBezTo>
                  <a:cubicBezTo>
                    <a:pt x="17028" y="0"/>
                    <a:pt x="17028" y="0"/>
                    <a:pt x="17028" y="0"/>
                  </a:cubicBezTo>
                  <a:cubicBezTo>
                    <a:pt x="18288" y="0"/>
                    <a:pt x="18288" y="0"/>
                    <a:pt x="18288" y="0"/>
                  </a:cubicBezTo>
                  <a:cubicBezTo>
                    <a:pt x="18288" y="3851"/>
                    <a:pt x="18288" y="3851"/>
                    <a:pt x="18288" y="3851"/>
                  </a:cubicBezTo>
                  <a:cubicBezTo>
                    <a:pt x="21600" y="3851"/>
                    <a:pt x="21600" y="3851"/>
                    <a:pt x="21600" y="3851"/>
                  </a:cubicBezTo>
                  <a:cubicBezTo>
                    <a:pt x="21600" y="5358"/>
                    <a:pt x="21600" y="5358"/>
                    <a:pt x="21600" y="5358"/>
                  </a:cubicBezTo>
                  <a:lnTo>
                    <a:pt x="18288" y="5358"/>
                  </a:lnTo>
                  <a:close/>
                  <a:moveTo>
                    <a:pt x="8892" y="1507"/>
                  </a:moveTo>
                  <a:cubicBezTo>
                    <a:pt x="10152" y="2386"/>
                    <a:pt x="10944" y="3558"/>
                    <a:pt x="10944" y="5358"/>
                  </a:cubicBezTo>
                  <a:cubicBezTo>
                    <a:pt x="10944" y="6530"/>
                    <a:pt x="10152" y="7702"/>
                    <a:pt x="9144" y="8581"/>
                  </a:cubicBezTo>
                  <a:cubicBezTo>
                    <a:pt x="8136" y="9502"/>
                    <a:pt x="8136" y="9795"/>
                    <a:pt x="8136" y="10381"/>
                  </a:cubicBezTo>
                  <a:cubicBezTo>
                    <a:pt x="8136" y="10967"/>
                    <a:pt x="9144" y="12140"/>
                    <a:pt x="9648" y="12433"/>
                  </a:cubicBezTo>
                  <a:cubicBezTo>
                    <a:pt x="11196" y="13647"/>
                    <a:pt x="11448" y="14819"/>
                    <a:pt x="11448" y="16577"/>
                  </a:cubicBezTo>
                  <a:cubicBezTo>
                    <a:pt x="11448" y="18963"/>
                    <a:pt x="9648" y="21600"/>
                    <a:pt x="5832" y="21600"/>
                  </a:cubicBezTo>
                  <a:cubicBezTo>
                    <a:pt x="2772" y="21600"/>
                    <a:pt x="0" y="19842"/>
                    <a:pt x="0" y="17456"/>
                  </a:cubicBezTo>
                  <a:cubicBezTo>
                    <a:pt x="0" y="15112"/>
                    <a:pt x="2520" y="12726"/>
                    <a:pt x="5580" y="12726"/>
                  </a:cubicBezTo>
                  <a:cubicBezTo>
                    <a:pt x="6084" y="12726"/>
                    <a:pt x="6336" y="12726"/>
                    <a:pt x="6588" y="12726"/>
                  </a:cubicBezTo>
                  <a:cubicBezTo>
                    <a:pt x="6336" y="12433"/>
                    <a:pt x="5832" y="11846"/>
                    <a:pt x="5832" y="10967"/>
                  </a:cubicBezTo>
                  <a:cubicBezTo>
                    <a:pt x="5832" y="10674"/>
                    <a:pt x="6084" y="10088"/>
                    <a:pt x="6084" y="9795"/>
                  </a:cubicBezTo>
                  <a:cubicBezTo>
                    <a:pt x="6084" y="9795"/>
                    <a:pt x="5832" y="9795"/>
                    <a:pt x="5580" y="9795"/>
                  </a:cubicBezTo>
                  <a:cubicBezTo>
                    <a:pt x="3024" y="9795"/>
                    <a:pt x="1260" y="7702"/>
                    <a:pt x="1260" y="5023"/>
                  </a:cubicBezTo>
                  <a:cubicBezTo>
                    <a:pt x="1260" y="2386"/>
                    <a:pt x="3816" y="0"/>
                    <a:pt x="6336" y="0"/>
                  </a:cubicBezTo>
                  <a:cubicBezTo>
                    <a:pt x="7632" y="0"/>
                    <a:pt x="11952" y="0"/>
                    <a:pt x="11952" y="0"/>
                  </a:cubicBezTo>
                  <a:cubicBezTo>
                    <a:pt x="10692" y="1507"/>
                    <a:pt x="10692" y="1507"/>
                    <a:pt x="10692" y="1507"/>
                  </a:cubicBezTo>
                  <a:lnTo>
                    <a:pt x="8892" y="1507"/>
                  </a:lnTo>
                  <a:close/>
                  <a:moveTo>
                    <a:pt x="6336" y="13647"/>
                  </a:moveTo>
                  <a:cubicBezTo>
                    <a:pt x="4068" y="13312"/>
                    <a:pt x="2016" y="15112"/>
                    <a:pt x="2016" y="16870"/>
                  </a:cubicBezTo>
                  <a:cubicBezTo>
                    <a:pt x="2016" y="18670"/>
                    <a:pt x="3816" y="20135"/>
                    <a:pt x="5832" y="20135"/>
                  </a:cubicBezTo>
                  <a:cubicBezTo>
                    <a:pt x="8892" y="20135"/>
                    <a:pt x="10152" y="18963"/>
                    <a:pt x="10152" y="16870"/>
                  </a:cubicBezTo>
                  <a:cubicBezTo>
                    <a:pt x="10152" y="16870"/>
                    <a:pt x="10152" y="16577"/>
                    <a:pt x="9900" y="16284"/>
                  </a:cubicBezTo>
                  <a:cubicBezTo>
                    <a:pt x="9648" y="15112"/>
                    <a:pt x="8892" y="14819"/>
                    <a:pt x="7632" y="13647"/>
                  </a:cubicBezTo>
                  <a:cubicBezTo>
                    <a:pt x="7344" y="13647"/>
                    <a:pt x="6840" y="13647"/>
                    <a:pt x="6336" y="13647"/>
                  </a:cubicBezTo>
                  <a:close/>
                  <a:moveTo>
                    <a:pt x="8892" y="5358"/>
                  </a:moveTo>
                  <a:cubicBezTo>
                    <a:pt x="8640" y="2972"/>
                    <a:pt x="7092" y="1214"/>
                    <a:pt x="5580" y="1214"/>
                  </a:cubicBezTo>
                  <a:cubicBezTo>
                    <a:pt x="4068" y="1214"/>
                    <a:pt x="3024" y="2972"/>
                    <a:pt x="3276" y="5023"/>
                  </a:cubicBezTo>
                  <a:cubicBezTo>
                    <a:pt x="3564" y="7409"/>
                    <a:pt x="5076" y="9209"/>
                    <a:pt x="6588" y="9209"/>
                  </a:cubicBezTo>
                  <a:cubicBezTo>
                    <a:pt x="7884" y="9209"/>
                    <a:pt x="9144" y="7409"/>
                    <a:pt x="8892" y="5358"/>
                  </a:cubicBezTo>
                  <a:close/>
                </a:path>
              </a:pathLst>
            </a:custGeom>
            <a:solidFill>
              <a:srgbClr val="522284"/>
            </a:solidFill>
            <a:ln w="12700">
              <a:miter lim="400000"/>
            </a:ln>
          </p:spPr>
          <p:txBody>
            <a:bodyPr lIns="45719" rIns="45719" anchor="ctr"/>
            <a:lstStyle/>
            <a:p>
              <a:pPr>
                <a:defRPr>
                  <a:latin typeface="Roboto"/>
                  <a:ea typeface="Roboto"/>
                  <a:cs typeface="Roboto"/>
                  <a:sym typeface="Roboto"/>
                </a:defRPr>
              </a:pPr>
              <a:endParaRPr dirty="0">
                <a:solidFill>
                  <a:schemeClr val="bg2"/>
                </a:solidFill>
              </a:endParaRPr>
            </a:p>
          </p:txBody>
        </p:sp>
        <p:sp>
          <p:nvSpPr>
            <p:cNvPr id="33" name="Shape 2834">
              <a:extLst>
                <a:ext uri="{FF2B5EF4-FFF2-40B4-BE49-F238E27FC236}">
                  <a16:creationId xmlns:a16="http://schemas.microsoft.com/office/drawing/2014/main" id="{9045D753-A2F9-436D-8F3A-56DAF02AAE2B}"/>
                </a:ext>
              </a:extLst>
            </p:cNvPr>
            <p:cNvSpPr/>
            <p:nvPr/>
          </p:nvSpPr>
          <p:spPr>
            <a:xfrm>
              <a:off x="20407433" y="8998136"/>
              <a:ext cx="274793" cy="272857"/>
            </a:xfrm>
            <a:custGeom>
              <a:avLst/>
              <a:gdLst/>
              <a:ahLst/>
              <a:cxnLst>
                <a:cxn ang="0">
                  <a:pos x="wd2" y="hd2"/>
                </a:cxn>
                <a:cxn ang="5400000">
                  <a:pos x="wd2" y="hd2"/>
                </a:cxn>
                <a:cxn ang="10800000">
                  <a:pos x="wd2" y="hd2"/>
                </a:cxn>
                <a:cxn ang="16200000">
                  <a:pos x="wd2" y="hd2"/>
                </a:cxn>
              </a:cxnLst>
              <a:rect l="0" t="0" r="r" b="b"/>
              <a:pathLst>
                <a:path w="21600" h="21600" extrusionOk="0">
                  <a:moveTo>
                    <a:pt x="10926" y="0"/>
                  </a:moveTo>
                  <a:cubicBezTo>
                    <a:pt x="4816" y="0"/>
                    <a:pt x="0" y="4824"/>
                    <a:pt x="0" y="10944"/>
                  </a:cubicBezTo>
                  <a:cubicBezTo>
                    <a:pt x="0" y="15264"/>
                    <a:pt x="2803" y="19080"/>
                    <a:pt x="6613" y="20844"/>
                  </a:cubicBezTo>
                  <a:cubicBezTo>
                    <a:pt x="6613" y="20088"/>
                    <a:pt x="6613" y="19080"/>
                    <a:pt x="6865" y="18324"/>
                  </a:cubicBezTo>
                  <a:cubicBezTo>
                    <a:pt x="6865" y="17532"/>
                    <a:pt x="8122" y="12456"/>
                    <a:pt x="8122" y="12456"/>
                  </a:cubicBezTo>
                  <a:cubicBezTo>
                    <a:pt x="8122" y="12456"/>
                    <a:pt x="7871" y="11700"/>
                    <a:pt x="7871" y="10692"/>
                  </a:cubicBezTo>
                  <a:cubicBezTo>
                    <a:pt x="7871" y="9144"/>
                    <a:pt x="8626" y="7884"/>
                    <a:pt x="9919" y="7884"/>
                  </a:cubicBezTo>
                  <a:cubicBezTo>
                    <a:pt x="10926" y="7884"/>
                    <a:pt x="11429" y="8640"/>
                    <a:pt x="11429" y="9396"/>
                  </a:cubicBezTo>
                  <a:cubicBezTo>
                    <a:pt x="11429" y="10404"/>
                    <a:pt x="10674" y="11952"/>
                    <a:pt x="10423" y="13464"/>
                  </a:cubicBezTo>
                  <a:cubicBezTo>
                    <a:pt x="10171" y="14508"/>
                    <a:pt x="10926" y="15516"/>
                    <a:pt x="12184" y="15516"/>
                  </a:cubicBezTo>
                  <a:cubicBezTo>
                    <a:pt x="14232" y="15516"/>
                    <a:pt x="15490" y="12708"/>
                    <a:pt x="15490" y="9648"/>
                  </a:cubicBezTo>
                  <a:cubicBezTo>
                    <a:pt x="15490" y="7380"/>
                    <a:pt x="13981" y="5580"/>
                    <a:pt x="10926" y="5580"/>
                  </a:cubicBezTo>
                  <a:cubicBezTo>
                    <a:pt x="7619" y="5580"/>
                    <a:pt x="5571" y="7884"/>
                    <a:pt x="5571" y="10692"/>
                  </a:cubicBezTo>
                  <a:cubicBezTo>
                    <a:pt x="5571" y="11700"/>
                    <a:pt x="5822" y="12456"/>
                    <a:pt x="6325" y="12960"/>
                  </a:cubicBezTo>
                  <a:cubicBezTo>
                    <a:pt x="6613" y="12960"/>
                    <a:pt x="6613" y="13212"/>
                    <a:pt x="6613" y="13464"/>
                  </a:cubicBezTo>
                  <a:cubicBezTo>
                    <a:pt x="6613" y="13752"/>
                    <a:pt x="6325" y="14256"/>
                    <a:pt x="6325" y="14256"/>
                  </a:cubicBezTo>
                  <a:cubicBezTo>
                    <a:pt x="6325" y="14508"/>
                    <a:pt x="6074" y="14760"/>
                    <a:pt x="5822" y="14508"/>
                  </a:cubicBezTo>
                  <a:cubicBezTo>
                    <a:pt x="4313" y="14004"/>
                    <a:pt x="3558" y="12204"/>
                    <a:pt x="3558" y="10404"/>
                  </a:cubicBezTo>
                  <a:cubicBezTo>
                    <a:pt x="3558" y="7380"/>
                    <a:pt x="6074" y="3564"/>
                    <a:pt x="11429" y="3564"/>
                  </a:cubicBezTo>
                  <a:cubicBezTo>
                    <a:pt x="15490" y="3564"/>
                    <a:pt x="18293" y="6624"/>
                    <a:pt x="18293" y="9900"/>
                  </a:cubicBezTo>
                  <a:cubicBezTo>
                    <a:pt x="18293" y="14256"/>
                    <a:pt x="15742" y="17280"/>
                    <a:pt x="12435" y="17280"/>
                  </a:cubicBezTo>
                  <a:cubicBezTo>
                    <a:pt x="11177" y="17280"/>
                    <a:pt x="10171" y="16776"/>
                    <a:pt x="9668" y="16020"/>
                  </a:cubicBezTo>
                  <a:cubicBezTo>
                    <a:pt x="9668" y="16020"/>
                    <a:pt x="9129" y="18576"/>
                    <a:pt x="8877" y="19080"/>
                  </a:cubicBezTo>
                  <a:cubicBezTo>
                    <a:pt x="8626" y="19836"/>
                    <a:pt x="8374" y="20592"/>
                    <a:pt x="7871" y="21348"/>
                  </a:cubicBezTo>
                  <a:cubicBezTo>
                    <a:pt x="8877" y="21600"/>
                    <a:pt x="9919" y="21600"/>
                    <a:pt x="10926" y="21600"/>
                  </a:cubicBezTo>
                  <a:cubicBezTo>
                    <a:pt x="16748" y="21600"/>
                    <a:pt x="21600" y="16776"/>
                    <a:pt x="21600" y="10944"/>
                  </a:cubicBezTo>
                  <a:cubicBezTo>
                    <a:pt x="21600" y="4824"/>
                    <a:pt x="16748" y="0"/>
                    <a:pt x="10926" y="0"/>
                  </a:cubicBezTo>
                </a:path>
              </a:pathLst>
            </a:custGeom>
            <a:solidFill>
              <a:srgbClr val="522284"/>
            </a:solidFill>
            <a:ln w="12700">
              <a:miter lim="400000"/>
            </a:ln>
          </p:spPr>
          <p:txBody>
            <a:bodyPr lIns="45719" rIns="45719" anchor="ctr"/>
            <a:lstStyle/>
            <a:p>
              <a:pPr>
                <a:defRPr>
                  <a:latin typeface="Roboto"/>
                  <a:ea typeface="Roboto"/>
                  <a:cs typeface="Roboto"/>
                  <a:sym typeface="Roboto"/>
                </a:defRPr>
              </a:pPr>
              <a:endParaRPr dirty="0">
                <a:solidFill>
                  <a:schemeClr val="bg2"/>
                </a:solidFill>
              </a:endParaRPr>
            </a:p>
          </p:txBody>
        </p:sp>
        <p:sp>
          <p:nvSpPr>
            <p:cNvPr id="34" name="Freeform: Shape 171">
              <a:extLst>
                <a:ext uri="{FF2B5EF4-FFF2-40B4-BE49-F238E27FC236}">
                  <a16:creationId xmlns:a16="http://schemas.microsoft.com/office/drawing/2014/main" id="{15FC5593-55AD-40D1-A932-F7080501C1F2}"/>
                </a:ext>
              </a:extLst>
            </p:cNvPr>
            <p:cNvSpPr/>
            <p:nvPr/>
          </p:nvSpPr>
          <p:spPr>
            <a:xfrm>
              <a:off x="21059529" y="9034754"/>
              <a:ext cx="316921" cy="204323"/>
            </a:xfrm>
            <a:custGeom>
              <a:avLst/>
              <a:gdLst/>
              <a:ahLst/>
              <a:cxnLst/>
              <a:rect l="l" t="t" r="r" b="b"/>
              <a:pathLst>
                <a:path w="261241" h="163787">
                  <a:moveTo>
                    <a:pt x="35320" y="89161"/>
                  </a:moveTo>
                  <a:lnTo>
                    <a:pt x="35320" y="133439"/>
                  </a:lnTo>
                  <a:lnTo>
                    <a:pt x="73090" y="133442"/>
                  </a:lnTo>
                  <a:cubicBezTo>
                    <a:pt x="80488" y="133567"/>
                    <a:pt x="86650" y="132041"/>
                    <a:pt x="91574" y="128864"/>
                  </a:cubicBezTo>
                  <a:cubicBezTo>
                    <a:pt x="96499" y="125687"/>
                    <a:pt x="99056" y="120109"/>
                    <a:pt x="99244" y="112131"/>
                  </a:cubicBezTo>
                  <a:cubicBezTo>
                    <a:pt x="99159" y="103971"/>
                    <a:pt x="96874" y="98085"/>
                    <a:pt x="92388" y="94472"/>
                  </a:cubicBezTo>
                  <a:cubicBezTo>
                    <a:pt x="87902" y="90859"/>
                    <a:pt x="81724" y="89089"/>
                    <a:pt x="73855" y="89161"/>
                  </a:cubicBezTo>
                  <a:close/>
                  <a:moveTo>
                    <a:pt x="203581" y="65178"/>
                  </a:moveTo>
                  <a:cubicBezTo>
                    <a:pt x="195842" y="65258"/>
                    <a:pt x="189634" y="67492"/>
                    <a:pt x="184956" y="71880"/>
                  </a:cubicBezTo>
                  <a:cubicBezTo>
                    <a:pt x="180279" y="76267"/>
                    <a:pt x="177642" y="82331"/>
                    <a:pt x="177047" y="90070"/>
                  </a:cubicBezTo>
                  <a:lnTo>
                    <a:pt x="229094" y="90070"/>
                  </a:lnTo>
                  <a:cubicBezTo>
                    <a:pt x="228422" y="82275"/>
                    <a:pt x="226004" y="76196"/>
                    <a:pt x="221839" y="71832"/>
                  </a:cubicBezTo>
                  <a:cubicBezTo>
                    <a:pt x="217675" y="67468"/>
                    <a:pt x="211589" y="65250"/>
                    <a:pt x="203581" y="65178"/>
                  </a:cubicBezTo>
                  <a:close/>
                  <a:moveTo>
                    <a:pt x="204602" y="41084"/>
                  </a:moveTo>
                  <a:cubicBezTo>
                    <a:pt x="216787" y="41225"/>
                    <a:pt x="227086" y="44130"/>
                    <a:pt x="235501" y="49798"/>
                  </a:cubicBezTo>
                  <a:cubicBezTo>
                    <a:pt x="243916" y="55465"/>
                    <a:pt x="250304" y="63046"/>
                    <a:pt x="254665" y="72541"/>
                  </a:cubicBezTo>
                  <a:cubicBezTo>
                    <a:pt x="259025" y="82036"/>
                    <a:pt x="261218" y="92595"/>
                    <a:pt x="261241" y="104218"/>
                  </a:cubicBezTo>
                  <a:cubicBezTo>
                    <a:pt x="261220" y="106279"/>
                    <a:pt x="261135" y="108276"/>
                    <a:pt x="260986" y="110209"/>
                  </a:cubicBezTo>
                  <a:lnTo>
                    <a:pt x="177047" y="110209"/>
                  </a:lnTo>
                  <a:cubicBezTo>
                    <a:pt x="177066" y="119596"/>
                    <a:pt x="179484" y="126860"/>
                    <a:pt x="184302" y="132003"/>
                  </a:cubicBezTo>
                  <a:cubicBezTo>
                    <a:pt x="189121" y="137146"/>
                    <a:pt x="196227" y="139752"/>
                    <a:pt x="205622" y="139821"/>
                  </a:cubicBezTo>
                  <a:cubicBezTo>
                    <a:pt x="208929" y="139817"/>
                    <a:pt x="212322" y="139242"/>
                    <a:pt x="215799" y="138095"/>
                  </a:cubicBezTo>
                  <a:cubicBezTo>
                    <a:pt x="219276" y="136948"/>
                    <a:pt x="222385" y="135248"/>
                    <a:pt x="225126" y="132995"/>
                  </a:cubicBezTo>
                  <a:cubicBezTo>
                    <a:pt x="227866" y="130741"/>
                    <a:pt x="229784" y="127954"/>
                    <a:pt x="230880" y="124632"/>
                  </a:cubicBezTo>
                  <a:lnTo>
                    <a:pt x="259073" y="124632"/>
                  </a:lnTo>
                  <a:cubicBezTo>
                    <a:pt x="254746" y="137928"/>
                    <a:pt x="248059" y="147787"/>
                    <a:pt x="239013" y="154208"/>
                  </a:cubicBezTo>
                  <a:cubicBezTo>
                    <a:pt x="229966" y="160629"/>
                    <a:pt x="218496" y="163822"/>
                    <a:pt x="204602" y="163787"/>
                  </a:cubicBezTo>
                  <a:cubicBezTo>
                    <a:pt x="192300" y="163704"/>
                    <a:pt x="181709" y="161108"/>
                    <a:pt x="172828" y="156000"/>
                  </a:cubicBezTo>
                  <a:cubicBezTo>
                    <a:pt x="163947" y="150892"/>
                    <a:pt x="157107" y="143770"/>
                    <a:pt x="152309" y="134635"/>
                  </a:cubicBezTo>
                  <a:cubicBezTo>
                    <a:pt x="147510" y="125500"/>
                    <a:pt x="145083" y="114851"/>
                    <a:pt x="145028" y="102689"/>
                  </a:cubicBezTo>
                  <a:cubicBezTo>
                    <a:pt x="145107" y="90923"/>
                    <a:pt x="147628" y="80420"/>
                    <a:pt x="152592" y="71180"/>
                  </a:cubicBezTo>
                  <a:cubicBezTo>
                    <a:pt x="157556" y="61940"/>
                    <a:pt x="164490" y="54643"/>
                    <a:pt x="173395" y="49287"/>
                  </a:cubicBezTo>
                  <a:cubicBezTo>
                    <a:pt x="182299" y="43931"/>
                    <a:pt x="192702" y="41197"/>
                    <a:pt x="204602" y="41084"/>
                  </a:cubicBezTo>
                  <a:close/>
                  <a:moveTo>
                    <a:pt x="35320" y="27418"/>
                  </a:moveTo>
                  <a:lnTo>
                    <a:pt x="35320" y="64939"/>
                  </a:lnTo>
                  <a:lnTo>
                    <a:pt x="71182" y="64939"/>
                  </a:lnTo>
                  <a:cubicBezTo>
                    <a:pt x="77606" y="64995"/>
                    <a:pt x="82778" y="63512"/>
                    <a:pt x="86698" y="60490"/>
                  </a:cubicBezTo>
                  <a:cubicBezTo>
                    <a:pt x="90618" y="57468"/>
                    <a:pt x="92632" y="52573"/>
                    <a:pt x="92741" y="45804"/>
                  </a:cubicBezTo>
                  <a:cubicBezTo>
                    <a:pt x="92529" y="38565"/>
                    <a:pt x="90083" y="33653"/>
                    <a:pt x="85405" y="31068"/>
                  </a:cubicBezTo>
                  <a:cubicBezTo>
                    <a:pt x="80727" y="28483"/>
                    <a:pt x="75091" y="27266"/>
                    <a:pt x="68497" y="27418"/>
                  </a:cubicBezTo>
                  <a:close/>
                  <a:moveTo>
                    <a:pt x="170541" y="10844"/>
                  </a:moveTo>
                  <a:lnTo>
                    <a:pt x="235728" y="10844"/>
                  </a:lnTo>
                  <a:lnTo>
                    <a:pt x="235728" y="26653"/>
                  </a:lnTo>
                  <a:lnTo>
                    <a:pt x="170541" y="26653"/>
                  </a:lnTo>
                  <a:close/>
                  <a:moveTo>
                    <a:pt x="0" y="7"/>
                  </a:moveTo>
                  <a:lnTo>
                    <a:pt x="75775" y="7"/>
                  </a:lnTo>
                  <a:cubicBezTo>
                    <a:pt x="85082" y="-94"/>
                    <a:pt x="93605" y="973"/>
                    <a:pt x="101344" y="3210"/>
                  </a:cubicBezTo>
                  <a:cubicBezTo>
                    <a:pt x="109082" y="5446"/>
                    <a:pt x="115290" y="9462"/>
                    <a:pt x="119967" y="15257"/>
                  </a:cubicBezTo>
                  <a:cubicBezTo>
                    <a:pt x="124645" y="21051"/>
                    <a:pt x="127046" y="29235"/>
                    <a:pt x="127172" y="39808"/>
                  </a:cubicBezTo>
                  <a:cubicBezTo>
                    <a:pt x="127158" y="47863"/>
                    <a:pt x="125304" y="54619"/>
                    <a:pt x="121609" y="60075"/>
                  </a:cubicBezTo>
                  <a:cubicBezTo>
                    <a:pt x="117914" y="65531"/>
                    <a:pt x="112458" y="69959"/>
                    <a:pt x="105240" y="73358"/>
                  </a:cubicBezTo>
                  <a:cubicBezTo>
                    <a:pt x="115109" y="76250"/>
                    <a:pt x="122467" y="81214"/>
                    <a:pt x="127315" y="88252"/>
                  </a:cubicBezTo>
                  <a:cubicBezTo>
                    <a:pt x="132163" y="95289"/>
                    <a:pt x="134581" y="103889"/>
                    <a:pt x="134567" y="114052"/>
                  </a:cubicBezTo>
                  <a:cubicBezTo>
                    <a:pt x="134409" y="124907"/>
                    <a:pt x="131679" y="133777"/>
                    <a:pt x="126378" y="140663"/>
                  </a:cubicBezTo>
                  <a:cubicBezTo>
                    <a:pt x="121077" y="147550"/>
                    <a:pt x="114153" y="152622"/>
                    <a:pt x="105606" y="155881"/>
                  </a:cubicBezTo>
                  <a:cubicBezTo>
                    <a:pt x="97059" y="159139"/>
                    <a:pt x="87838" y="160754"/>
                    <a:pt x="77944" y="160726"/>
                  </a:cubicBezTo>
                  <a:lnTo>
                    <a:pt x="0" y="160726"/>
                  </a:lnTo>
                  <a:close/>
                </a:path>
              </a:pathLst>
            </a:custGeom>
            <a:solidFill>
              <a:srgbClr val="522284"/>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tr-TR">
                <a:solidFill>
                  <a:schemeClr val="bg2"/>
                </a:solidFill>
              </a:endParaRPr>
            </a:p>
          </p:txBody>
        </p:sp>
        <p:sp>
          <p:nvSpPr>
            <p:cNvPr id="35" name="Овал 34">
              <a:extLst>
                <a:ext uri="{FF2B5EF4-FFF2-40B4-BE49-F238E27FC236}">
                  <a16:creationId xmlns:a16="http://schemas.microsoft.com/office/drawing/2014/main" id="{2867F7E7-8282-4A6C-B2CF-0DB4F9F5C10D}"/>
                </a:ext>
              </a:extLst>
            </p:cNvPr>
            <p:cNvSpPr/>
            <p:nvPr/>
          </p:nvSpPr>
          <p:spPr>
            <a:xfrm>
              <a:off x="22279470" y="8858793"/>
              <a:ext cx="551543" cy="551543"/>
            </a:xfrm>
            <a:prstGeom prst="ellipse">
              <a:avLst/>
            </a:prstGeom>
            <a:noFill/>
            <a:ln w="19050">
              <a:solidFill>
                <a:srgbClr val="5222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hape 2830">
              <a:extLst>
                <a:ext uri="{FF2B5EF4-FFF2-40B4-BE49-F238E27FC236}">
                  <a16:creationId xmlns:a16="http://schemas.microsoft.com/office/drawing/2014/main" id="{3E5B1876-C5E5-4447-97F1-C65B4A657CA7}"/>
                </a:ext>
              </a:extLst>
            </p:cNvPr>
            <p:cNvSpPr/>
            <p:nvPr/>
          </p:nvSpPr>
          <p:spPr>
            <a:xfrm>
              <a:off x="22434954" y="9036294"/>
              <a:ext cx="235812" cy="206065"/>
            </a:xfrm>
            <a:custGeom>
              <a:avLst/>
              <a:gdLst/>
              <a:ahLst/>
              <a:cxnLst>
                <a:cxn ang="0">
                  <a:pos x="wd2" y="hd2"/>
                </a:cxn>
                <a:cxn ang="5400000">
                  <a:pos x="wd2" y="hd2"/>
                </a:cxn>
                <a:cxn ang="10800000">
                  <a:pos x="wd2" y="hd2"/>
                </a:cxn>
                <a:cxn ang="16200000">
                  <a:pos x="wd2" y="hd2"/>
                </a:cxn>
              </a:cxnLst>
              <a:rect l="0" t="0" r="r" b="b"/>
              <a:pathLst>
                <a:path w="20535" h="18722" extrusionOk="0">
                  <a:moveTo>
                    <a:pt x="17665" y="11150"/>
                  </a:moveTo>
                  <a:cubicBezTo>
                    <a:pt x="16440" y="12929"/>
                    <a:pt x="14773" y="15171"/>
                    <a:pt x="13310" y="16452"/>
                  </a:cubicBezTo>
                  <a:cubicBezTo>
                    <a:pt x="12120" y="17449"/>
                    <a:pt x="10215" y="18943"/>
                    <a:pt x="8752" y="18694"/>
                  </a:cubicBezTo>
                  <a:cubicBezTo>
                    <a:pt x="4671" y="17947"/>
                    <a:pt x="5385" y="7627"/>
                    <a:pt x="2732" y="5385"/>
                  </a:cubicBezTo>
                  <a:cubicBezTo>
                    <a:pt x="1541" y="5136"/>
                    <a:pt x="827" y="6880"/>
                    <a:pt x="350" y="5883"/>
                  </a:cubicBezTo>
                  <a:cubicBezTo>
                    <a:pt x="-840" y="4887"/>
                    <a:pt x="1303" y="3357"/>
                    <a:pt x="2255" y="2360"/>
                  </a:cubicBezTo>
                  <a:cubicBezTo>
                    <a:pt x="3718" y="1115"/>
                    <a:pt x="5147" y="-415"/>
                    <a:pt x="7086" y="332"/>
                  </a:cubicBezTo>
                  <a:cubicBezTo>
                    <a:pt x="10453" y="1613"/>
                    <a:pt x="8038" y="10153"/>
                    <a:pt x="11167" y="11933"/>
                  </a:cubicBezTo>
                  <a:cubicBezTo>
                    <a:pt x="12834" y="10652"/>
                    <a:pt x="14773" y="8161"/>
                    <a:pt x="14297" y="5385"/>
                  </a:cubicBezTo>
                  <a:cubicBezTo>
                    <a:pt x="14059" y="4353"/>
                    <a:pt x="12358" y="4602"/>
                    <a:pt x="11644" y="4887"/>
                  </a:cubicBezTo>
                  <a:cubicBezTo>
                    <a:pt x="11644" y="581"/>
                    <a:pt x="19808" y="-2657"/>
                    <a:pt x="20522" y="3108"/>
                  </a:cubicBezTo>
                  <a:cubicBezTo>
                    <a:pt x="20760" y="6880"/>
                    <a:pt x="17665" y="11150"/>
                    <a:pt x="17665" y="11150"/>
                  </a:cubicBezTo>
                </a:path>
              </a:pathLst>
            </a:custGeom>
            <a:solidFill>
              <a:srgbClr val="522284"/>
            </a:solidFill>
            <a:ln w="12700">
              <a:miter lim="400000"/>
            </a:ln>
          </p:spPr>
          <p:txBody>
            <a:bodyPr lIns="45719" rIns="45719" anchor="ctr"/>
            <a:lstStyle/>
            <a:p>
              <a:pPr>
                <a:defRPr>
                  <a:latin typeface="Roboto"/>
                  <a:ea typeface="Roboto"/>
                  <a:cs typeface="Roboto"/>
                  <a:sym typeface="Roboto"/>
                </a:defRPr>
              </a:pPr>
              <a:endParaRPr dirty="0">
                <a:solidFill>
                  <a:schemeClr val="bg2"/>
                </a:solidFill>
              </a:endParaRPr>
            </a:p>
          </p:txBody>
        </p:sp>
      </p:grpSp>
      <p:sp>
        <p:nvSpPr>
          <p:cNvPr id="9" name="TextBox 8">
            <a:extLst>
              <a:ext uri="{FF2B5EF4-FFF2-40B4-BE49-F238E27FC236}">
                <a16:creationId xmlns:a16="http://schemas.microsoft.com/office/drawing/2014/main" id="{E2D93AEA-2A3A-EA30-C732-3CE48534175C}"/>
              </a:ext>
            </a:extLst>
          </p:cNvPr>
          <p:cNvSpPr txBox="1"/>
          <p:nvPr/>
        </p:nvSpPr>
        <p:spPr>
          <a:xfrm flipH="1">
            <a:off x="14064552" y="9354711"/>
            <a:ext cx="3286616" cy="400110"/>
          </a:xfrm>
          <a:prstGeom prst="rect">
            <a:avLst/>
          </a:prstGeom>
          <a:noFill/>
        </p:spPr>
        <p:txBody>
          <a:bodyPr wrap="square" rtlCol="0">
            <a:spAutoFit/>
          </a:bodyPr>
          <a:lstStyle/>
          <a:p>
            <a:pPr algn="r"/>
            <a:r>
              <a:rPr lang="en-US" sz="2000" b="1" dirty="0">
                <a:solidFill>
                  <a:srgbClr val="522284"/>
                </a:solidFill>
                <a:latin typeface="Century Gothic" panose="020B0502020202020204" pitchFamily="34" charset="0"/>
                <a:ea typeface="Roboto" panose="02000000000000000000" pitchFamily="2" charset="0"/>
                <a:cs typeface="Open Sans" panose="020B0606030504020204" pitchFamily="34" charset="0"/>
              </a:rPr>
              <a:t>www.urwise.net</a:t>
            </a:r>
            <a:endParaRPr lang="ru-RU" sz="2000" b="1" dirty="0">
              <a:solidFill>
                <a:srgbClr val="522284"/>
              </a:solidFill>
              <a:latin typeface="Century Gothic" panose="020B0502020202020204" pitchFamily="34" charset="0"/>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val="2403227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80698" y="1841408"/>
            <a:ext cx="6567466" cy="1323439"/>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Introduction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591596" y="3164847"/>
            <a:ext cx="11170914" cy="7224094"/>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400" dirty="0">
                <a:latin typeface="+mj-lt"/>
              </a:rPr>
              <a:t>Citizen engagement is increasingly acknowledged not merely as a democratic right but as a foundational element of effective and equitable urban </a:t>
            </a:r>
            <a:r>
              <a:rPr lang="en-US" sz="2400" dirty="0" smtClean="0">
                <a:latin typeface="+mj-lt"/>
              </a:rPr>
              <a:t>development</a:t>
            </a:r>
          </a:p>
          <a:p>
            <a:pPr marL="342900" indent="-342900" defTabSz="360000">
              <a:lnSpc>
                <a:spcPct val="150000"/>
              </a:lnSpc>
              <a:buFont typeface="Arial" panose="020B0604020202020204" pitchFamily="34" charset="0"/>
              <a:buChar char="•"/>
            </a:pPr>
            <a:r>
              <a:rPr lang="en-US" sz="2400" dirty="0">
                <a:latin typeface="+mj-lt"/>
              </a:rPr>
              <a:t>Cities thrive when residents are actively involved in shaping their environment, as locals best understand community needs and can offer valuable insights into policy performance</a:t>
            </a:r>
            <a:endParaRPr lang="en-US" sz="2400" dirty="0" smtClean="0">
              <a:latin typeface="+mj-lt"/>
            </a:endParaRPr>
          </a:p>
          <a:p>
            <a:pPr marL="342900" indent="-342900" defTabSz="360000">
              <a:lnSpc>
                <a:spcPct val="150000"/>
              </a:lnSpc>
              <a:buFont typeface="Arial" panose="020B0604020202020204" pitchFamily="34" charset="0"/>
              <a:buChar char="•"/>
            </a:pPr>
            <a:r>
              <a:rPr lang="en-US" sz="2400" dirty="0">
                <a:latin typeface="+mj-lt"/>
              </a:rPr>
              <a:t>This paper investigates the transformative potential of digital platforms to reshape participatory spatial planning by enabling broader and more dynamic citizen </a:t>
            </a:r>
            <a:r>
              <a:rPr lang="en-US" sz="2400" dirty="0" smtClean="0">
                <a:latin typeface="+mj-lt"/>
              </a:rPr>
              <a:t>involvement</a:t>
            </a:r>
          </a:p>
          <a:p>
            <a:pPr marL="342900" indent="-342900" defTabSz="360000">
              <a:lnSpc>
                <a:spcPct val="150000"/>
              </a:lnSpc>
              <a:buFont typeface="Arial" panose="020B0604020202020204" pitchFamily="34" charset="0"/>
              <a:buChar char="•"/>
            </a:pPr>
            <a:r>
              <a:rPr lang="en-US" sz="2400" dirty="0">
                <a:latin typeface="+mj-lt"/>
              </a:rPr>
              <a:t>When designed with accessibility, usability, and transparency in mind, digital tools can democratize spatial planning by empowering citizens, particularly underrepresented groups, to actively contribute to territorial debates.</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2269826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80698" y="1841408"/>
            <a:ext cx="6567466" cy="1323439"/>
          </a:xfrm>
          <a:prstGeom prst="rect">
            <a:avLst/>
          </a:prstGeom>
          <a:noFill/>
        </p:spPr>
        <p:txBody>
          <a:bodyPr wrap="square" rtlCol="0">
            <a:spAutoFit/>
          </a:bodyPr>
          <a:lstStyle/>
          <a:p>
            <a:r>
              <a:rPr lang="en-US"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Introduction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591596" y="3164847"/>
            <a:ext cx="11170914" cy="6555641"/>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000" dirty="0">
                <a:latin typeface="+mj-lt"/>
              </a:rPr>
              <a:t>From a regional science perspective, there is a strong rationale for embracing participatory digital tools in territorial </a:t>
            </a:r>
            <a:r>
              <a:rPr lang="en-US" sz="2000" dirty="0" smtClean="0">
                <a:latin typeface="+mj-lt"/>
              </a:rPr>
              <a:t>governance</a:t>
            </a:r>
          </a:p>
          <a:p>
            <a:pPr marL="342900" indent="-342900" defTabSz="360000">
              <a:lnSpc>
                <a:spcPct val="150000"/>
              </a:lnSpc>
              <a:buFont typeface="Arial" panose="020B0604020202020204" pitchFamily="34" charset="0"/>
              <a:buChar char="•"/>
            </a:pPr>
            <a:r>
              <a:rPr lang="en-US" sz="2000" dirty="0">
                <a:latin typeface="+mj-lt"/>
              </a:rPr>
              <a:t>Digital participation platforms have emerged as promising tools to lower barriers to engagement and involve more citizens in spatial planning processes. Within the broader smart cities discourse, the concept of smart governance underscores using ICT not just for efficiency, but for collaboration and co-governance with citizens. </a:t>
            </a:r>
            <a:endParaRPr lang="en-US" sz="2000" dirty="0" smtClean="0">
              <a:latin typeface="+mj-lt"/>
            </a:endParaRPr>
          </a:p>
          <a:p>
            <a:pPr marL="342900" indent="-342900" defTabSz="360000">
              <a:lnSpc>
                <a:spcPct val="150000"/>
              </a:lnSpc>
              <a:buFont typeface="Arial" panose="020B0604020202020204" pitchFamily="34" charset="0"/>
              <a:buChar char="•"/>
            </a:pPr>
            <a:r>
              <a:rPr lang="en-US" sz="2000" dirty="0" smtClean="0">
                <a:latin typeface="+mj-lt"/>
              </a:rPr>
              <a:t>Smart </a:t>
            </a:r>
            <a:r>
              <a:rPr lang="en-US" sz="2000" dirty="0">
                <a:latin typeface="+mj-lt"/>
              </a:rPr>
              <a:t>governance initiatives aim to enrich the relationship between citizens and government by enabling interactive communication, consultation, and </a:t>
            </a:r>
            <a:r>
              <a:rPr lang="en-US" sz="2000" dirty="0" smtClean="0">
                <a:latin typeface="+mj-lt"/>
              </a:rPr>
              <a:t>partnership</a:t>
            </a:r>
          </a:p>
          <a:p>
            <a:pPr marL="342900" indent="-342900" defTabSz="360000">
              <a:lnSpc>
                <a:spcPct val="150000"/>
              </a:lnSpc>
              <a:buFont typeface="Arial" panose="020B0604020202020204" pitchFamily="34" charset="0"/>
              <a:buChar char="•"/>
            </a:pPr>
            <a:r>
              <a:rPr lang="en-US" sz="2000" dirty="0">
                <a:latin typeface="+mj-lt"/>
              </a:rPr>
              <a:t>This paper aims to contribute to this emerging area by analyzing how a digital </a:t>
            </a:r>
            <a:r>
              <a:rPr lang="en-US" sz="2000" dirty="0" smtClean="0">
                <a:latin typeface="+mj-lt"/>
              </a:rPr>
              <a:t>application, </a:t>
            </a:r>
            <a:r>
              <a:rPr lang="en-US" sz="2000" dirty="0" err="1" smtClean="0">
                <a:latin typeface="+mj-lt"/>
              </a:rPr>
              <a:t>City&amp;Me</a:t>
            </a:r>
            <a:r>
              <a:rPr lang="en-US" sz="2000" dirty="0">
                <a:latin typeface="+mj-lt"/>
              </a:rPr>
              <a:t>,</a:t>
            </a:r>
            <a:r>
              <a:rPr lang="en-US" sz="2000" dirty="0" smtClean="0">
                <a:latin typeface="+mj-lt"/>
              </a:rPr>
              <a:t> </a:t>
            </a:r>
            <a:r>
              <a:rPr lang="en-US" sz="2000" dirty="0" smtClean="0">
                <a:latin typeface="+mj-lt"/>
              </a:rPr>
              <a:t>facilitates </a:t>
            </a:r>
            <a:r>
              <a:rPr lang="en-US" sz="2000" dirty="0">
                <a:latin typeface="+mj-lt"/>
              </a:rPr>
              <a:t>citizen involvement in spatial planning decisions, and how its use affects inclusivity, transparency, and trust in local governance. Specifically, we focus on </a:t>
            </a:r>
            <a:r>
              <a:rPr lang="en-US" sz="2000" dirty="0" err="1">
                <a:latin typeface="+mj-lt"/>
              </a:rPr>
              <a:t>City&amp;Me’s</a:t>
            </a:r>
            <a:r>
              <a:rPr lang="en-US" sz="2000" dirty="0">
                <a:latin typeface="+mj-lt"/>
              </a:rPr>
              <a:t> pilot deployment in </a:t>
            </a:r>
            <a:r>
              <a:rPr lang="en-US" sz="2000" dirty="0" err="1">
                <a:latin typeface="+mj-lt"/>
              </a:rPr>
              <a:t>Niš</a:t>
            </a:r>
            <a:r>
              <a:rPr lang="en-US" sz="2000" dirty="0">
                <a:latin typeface="+mj-lt"/>
              </a:rPr>
              <a:t>, examining how the app was used to engage residents in urban park management (a concrete spatial planning issue) and what outcomes and insights resulted</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1730885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94"/>
            <a:ext cx="4500562" cy="2500312"/>
          </a:xfrm>
          <a:custGeom>
            <a:avLst/>
            <a:gdLst/>
            <a:ahLst/>
            <a:cxnLst/>
            <a:rect l="l" t="t" r="r" b="b"/>
            <a:pathLst>
              <a:path w="4500562" h="2500312">
                <a:moveTo>
                  <a:pt x="0" y="0"/>
                </a:moveTo>
                <a:lnTo>
                  <a:pt x="4500562" y="0"/>
                </a:lnTo>
                <a:lnTo>
                  <a:pt x="4500562" y="2500312"/>
                </a:lnTo>
                <a:lnTo>
                  <a:pt x="0" y="2500312"/>
                </a:lnTo>
                <a:lnTo>
                  <a:pt x="0" y="0"/>
                </a:lnTo>
                <a:close/>
              </a:path>
            </a:pathLst>
          </a:custGeom>
          <a:blipFill>
            <a:blip r:embed="rId4"/>
            <a:stretch>
              <a:fillRect t="-39999" b="-40000"/>
            </a:stretch>
          </a:blipFill>
        </p:spPr>
      </p:sp>
      <p:sp>
        <p:nvSpPr>
          <p:cNvPr id="3" name="Freeform 3"/>
          <p:cNvSpPr/>
          <p:nvPr/>
        </p:nvSpPr>
        <p:spPr>
          <a:xfrm>
            <a:off x="4595812" y="794"/>
            <a:ext cx="4500562" cy="2500312"/>
          </a:xfrm>
          <a:custGeom>
            <a:avLst/>
            <a:gdLst/>
            <a:ahLst/>
            <a:cxnLst/>
            <a:rect l="l" t="t" r="r" b="b"/>
            <a:pathLst>
              <a:path w="4500562" h="2500312">
                <a:moveTo>
                  <a:pt x="0" y="0"/>
                </a:moveTo>
                <a:lnTo>
                  <a:pt x="4500563" y="0"/>
                </a:lnTo>
                <a:lnTo>
                  <a:pt x="4500563" y="2500312"/>
                </a:lnTo>
                <a:lnTo>
                  <a:pt x="0" y="2500312"/>
                </a:lnTo>
                <a:lnTo>
                  <a:pt x="0" y="0"/>
                </a:lnTo>
                <a:close/>
              </a:path>
            </a:pathLst>
          </a:custGeom>
          <a:blipFill>
            <a:blip r:embed="rId5"/>
            <a:stretch>
              <a:fillRect l="-2351" t="-39998" r="-55652" b="-144407"/>
            </a:stretch>
          </a:blipFill>
        </p:spPr>
      </p:sp>
      <p:sp>
        <p:nvSpPr>
          <p:cNvPr id="4" name="Freeform 4"/>
          <p:cNvSpPr/>
          <p:nvPr/>
        </p:nvSpPr>
        <p:spPr>
          <a:xfrm>
            <a:off x="9191625" y="794"/>
            <a:ext cx="4500562" cy="2500312"/>
          </a:xfrm>
          <a:custGeom>
            <a:avLst/>
            <a:gdLst/>
            <a:ahLst/>
            <a:cxnLst/>
            <a:rect l="l" t="t" r="r" b="b"/>
            <a:pathLst>
              <a:path w="4500562" h="2500312">
                <a:moveTo>
                  <a:pt x="0" y="0"/>
                </a:moveTo>
                <a:lnTo>
                  <a:pt x="4500563" y="0"/>
                </a:lnTo>
                <a:lnTo>
                  <a:pt x="4500563" y="2500312"/>
                </a:lnTo>
                <a:lnTo>
                  <a:pt x="0" y="2500312"/>
                </a:lnTo>
                <a:lnTo>
                  <a:pt x="0" y="0"/>
                </a:lnTo>
                <a:close/>
              </a:path>
            </a:pathLst>
          </a:custGeom>
          <a:blipFill>
            <a:blip r:embed="rId6"/>
            <a:stretch>
              <a:fillRect t="-54972" b="-165027"/>
            </a:stretch>
          </a:blipFill>
        </p:spPr>
      </p:sp>
      <p:sp>
        <p:nvSpPr>
          <p:cNvPr id="5" name="Freeform 5"/>
          <p:cNvSpPr/>
          <p:nvPr/>
        </p:nvSpPr>
        <p:spPr>
          <a:xfrm>
            <a:off x="13787438" y="794"/>
            <a:ext cx="4500562" cy="2500312"/>
          </a:xfrm>
          <a:custGeom>
            <a:avLst/>
            <a:gdLst/>
            <a:ahLst/>
            <a:cxnLst/>
            <a:rect l="l" t="t" r="r" b="b"/>
            <a:pathLst>
              <a:path w="4500562" h="2500312">
                <a:moveTo>
                  <a:pt x="0" y="0"/>
                </a:moveTo>
                <a:lnTo>
                  <a:pt x="4500562" y="0"/>
                </a:lnTo>
                <a:lnTo>
                  <a:pt x="4500562" y="2500312"/>
                </a:lnTo>
                <a:lnTo>
                  <a:pt x="0" y="2500312"/>
                </a:lnTo>
                <a:lnTo>
                  <a:pt x="0" y="0"/>
                </a:lnTo>
                <a:close/>
              </a:path>
            </a:pathLst>
          </a:custGeom>
          <a:blipFill>
            <a:blip r:embed="rId7"/>
            <a:stretch>
              <a:fillRect t="-70296" r="-79" b="-70296"/>
            </a:stretch>
          </a:blipFill>
        </p:spPr>
      </p:sp>
      <p:sp>
        <p:nvSpPr>
          <p:cNvPr id="6" name="Freeform 6"/>
          <p:cNvSpPr/>
          <p:nvPr/>
        </p:nvSpPr>
        <p:spPr>
          <a:xfrm>
            <a:off x="0" y="2596356"/>
            <a:ext cx="4500562" cy="2500312"/>
          </a:xfrm>
          <a:custGeom>
            <a:avLst/>
            <a:gdLst/>
            <a:ahLst/>
            <a:cxnLst/>
            <a:rect l="l" t="t" r="r" b="b"/>
            <a:pathLst>
              <a:path w="4500562" h="2500312">
                <a:moveTo>
                  <a:pt x="0" y="0"/>
                </a:moveTo>
                <a:lnTo>
                  <a:pt x="4500562" y="0"/>
                </a:lnTo>
                <a:lnTo>
                  <a:pt x="4500562" y="2500313"/>
                </a:lnTo>
                <a:lnTo>
                  <a:pt x="0" y="2500313"/>
                </a:lnTo>
                <a:lnTo>
                  <a:pt x="0" y="0"/>
                </a:lnTo>
                <a:close/>
              </a:path>
            </a:pathLst>
          </a:custGeom>
          <a:blipFill>
            <a:blip r:embed="rId8"/>
            <a:stretch>
              <a:fillRect l="-100" t="-41766" r="-443" b="-99226"/>
            </a:stretch>
          </a:blipFill>
        </p:spPr>
      </p:sp>
      <p:sp>
        <p:nvSpPr>
          <p:cNvPr id="7" name="Freeform 7"/>
          <p:cNvSpPr/>
          <p:nvPr/>
        </p:nvSpPr>
        <p:spPr>
          <a:xfrm>
            <a:off x="4595812" y="2596356"/>
            <a:ext cx="4500562" cy="2500312"/>
          </a:xfrm>
          <a:custGeom>
            <a:avLst/>
            <a:gdLst/>
            <a:ahLst/>
            <a:cxnLst/>
            <a:rect l="l" t="t" r="r" b="b"/>
            <a:pathLst>
              <a:path w="4500562" h="2500312">
                <a:moveTo>
                  <a:pt x="0" y="0"/>
                </a:moveTo>
                <a:lnTo>
                  <a:pt x="4500563" y="0"/>
                </a:lnTo>
                <a:lnTo>
                  <a:pt x="4500563" y="2500313"/>
                </a:lnTo>
                <a:lnTo>
                  <a:pt x="0" y="2500313"/>
                </a:lnTo>
                <a:lnTo>
                  <a:pt x="0" y="0"/>
                </a:lnTo>
                <a:close/>
              </a:path>
            </a:pathLst>
          </a:custGeom>
          <a:blipFill>
            <a:blip r:embed="rId9"/>
            <a:stretch>
              <a:fillRect t="-110000" b="-110000"/>
            </a:stretch>
          </a:blipFill>
        </p:spPr>
      </p:sp>
      <p:sp>
        <p:nvSpPr>
          <p:cNvPr id="8" name="Freeform 8"/>
          <p:cNvSpPr/>
          <p:nvPr/>
        </p:nvSpPr>
        <p:spPr>
          <a:xfrm>
            <a:off x="9191625" y="2596356"/>
            <a:ext cx="4500562" cy="2500312"/>
          </a:xfrm>
          <a:custGeom>
            <a:avLst/>
            <a:gdLst/>
            <a:ahLst/>
            <a:cxnLst/>
            <a:rect l="l" t="t" r="r" b="b"/>
            <a:pathLst>
              <a:path w="4500562" h="2500312">
                <a:moveTo>
                  <a:pt x="0" y="0"/>
                </a:moveTo>
                <a:lnTo>
                  <a:pt x="4500563" y="0"/>
                </a:lnTo>
                <a:lnTo>
                  <a:pt x="4500563" y="2500313"/>
                </a:lnTo>
                <a:lnTo>
                  <a:pt x="0" y="2500313"/>
                </a:lnTo>
                <a:lnTo>
                  <a:pt x="0" y="0"/>
                </a:lnTo>
                <a:close/>
              </a:path>
            </a:pathLst>
          </a:custGeom>
          <a:blipFill>
            <a:blip r:embed="rId10"/>
            <a:stretch>
              <a:fillRect t="-17498" b="-17501"/>
            </a:stretch>
          </a:blipFill>
        </p:spPr>
      </p:sp>
      <p:sp>
        <p:nvSpPr>
          <p:cNvPr id="9" name="Freeform 9"/>
          <p:cNvSpPr/>
          <p:nvPr/>
        </p:nvSpPr>
        <p:spPr>
          <a:xfrm>
            <a:off x="13787438" y="2596356"/>
            <a:ext cx="4500562" cy="2500312"/>
          </a:xfrm>
          <a:custGeom>
            <a:avLst/>
            <a:gdLst/>
            <a:ahLst/>
            <a:cxnLst/>
            <a:rect l="l" t="t" r="r" b="b"/>
            <a:pathLst>
              <a:path w="4500562" h="2500312">
                <a:moveTo>
                  <a:pt x="0" y="0"/>
                </a:moveTo>
                <a:lnTo>
                  <a:pt x="4500562" y="0"/>
                </a:lnTo>
                <a:lnTo>
                  <a:pt x="4500562" y="2500313"/>
                </a:lnTo>
                <a:lnTo>
                  <a:pt x="0" y="2500313"/>
                </a:lnTo>
                <a:lnTo>
                  <a:pt x="0" y="0"/>
                </a:lnTo>
                <a:close/>
              </a:path>
            </a:pathLst>
          </a:custGeom>
          <a:blipFill>
            <a:blip r:embed="rId11"/>
            <a:stretch>
              <a:fillRect t="-13086" b="-13123"/>
            </a:stretch>
          </a:blipFill>
        </p:spPr>
      </p:sp>
      <p:sp>
        <p:nvSpPr>
          <p:cNvPr id="10" name="Freeform 10"/>
          <p:cNvSpPr/>
          <p:nvPr/>
        </p:nvSpPr>
        <p:spPr>
          <a:xfrm>
            <a:off x="0" y="5191919"/>
            <a:ext cx="4500562" cy="2500312"/>
          </a:xfrm>
          <a:custGeom>
            <a:avLst/>
            <a:gdLst/>
            <a:ahLst/>
            <a:cxnLst/>
            <a:rect l="l" t="t" r="r" b="b"/>
            <a:pathLst>
              <a:path w="4500562" h="2500312">
                <a:moveTo>
                  <a:pt x="0" y="0"/>
                </a:moveTo>
                <a:lnTo>
                  <a:pt x="4500562" y="0"/>
                </a:lnTo>
                <a:lnTo>
                  <a:pt x="4500562" y="2500313"/>
                </a:lnTo>
                <a:lnTo>
                  <a:pt x="0" y="2500313"/>
                </a:lnTo>
                <a:lnTo>
                  <a:pt x="0" y="0"/>
                </a:lnTo>
                <a:close/>
              </a:path>
            </a:pathLst>
          </a:custGeom>
          <a:blipFill>
            <a:blip r:embed="rId12"/>
            <a:stretch>
              <a:fillRect b="-28000"/>
            </a:stretch>
          </a:blipFill>
        </p:spPr>
      </p:sp>
      <p:sp>
        <p:nvSpPr>
          <p:cNvPr id="11" name="Freeform 11"/>
          <p:cNvSpPr/>
          <p:nvPr/>
        </p:nvSpPr>
        <p:spPr>
          <a:xfrm>
            <a:off x="4595812" y="5191919"/>
            <a:ext cx="4500562" cy="2500312"/>
          </a:xfrm>
          <a:custGeom>
            <a:avLst/>
            <a:gdLst/>
            <a:ahLst/>
            <a:cxnLst/>
            <a:rect l="l" t="t" r="r" b="b"/>
            <a:pathLst>
              <a:path w="4500562" h="2500312">
                <a:moveTo>
                  <a:pt x="0" y="0"/>
                </a:moveTo>
                <a:lnTo>
                  <a:pt x="4500563" y="0"/>
                </a:lnTo>
                <a:lnTo>
                  <a:pt x="4500563" y="2500313"/>
                </a:lnTo>
                <a:lnTo>
                  <a:pt x="0" y="2500313"/>
                </a:lnTo>
                <a:lnTo>
                  <a:pt x="0" y="0"/>
                </a:lnTo>
                <a:close/>
              </a:path>
            </a:pathLst>
          </a:custGeom>
          <a:blipFill>
            <a:blip r:embed="rId13"/>
            <a:stretch>
              <a:fillRect t="-39999" b="-40000"/>
            </a:stretch>
          </a:blipFill>
        </p:spPr>
      </p:sp>
      <p:sp>
        <p:nvSpPr>
          <p:cNvPr id="12" name="Freeform 12"/>
          <p:cNvSpPr/>
          <p:nvPr/>
        </p:nvSpPr>
        <p:spPr>
          <a:xfrm>
            <a:off x="9191625" y="5191919"/>
            <a:ext cx="4500562" cy="2500312"/>
          </a:xfrm>
          <a:custGeom>
            <a:avLst/>
            <a:gdLst/>
            <a:ahLst/>
            <a:cxnLst/>
            <a:rect l="l" t="t" r="r" b="b"/>
            <a:pathLst>
              <a:path w="4500562" h="2500312">
                <a:moveTo>
                  <a:pt x="0" y="0"/>
                </a:moveTo>
                <a:lnTo>
                  <a:pt x="4500563" y="0"/>
                </a:lnTo>
                <a:lnTo>
                  <a:pt x="4500563" y="2500313"/>
                </a:lnTo>
                <a:lnTo>
                  <a:pt x="0" y="2500313"/>
                </a:lnTo>
                <a:lnTo>
                  <a:pt x="0" y="0"/>
                </a:lnTo>
                <a:close/>
              </a:path>
            </a:pathLst>
          </a:custGeom>
          <a:blipFill>
            <a:blip r:embed="rId14"/>
            <a:stretch>
              <a:fillRect t="-52987" r="-62" b="-86849"/>
            </a:stretch>
          </a:blipFill>
        </p:spPr>
      </p:sp>
      <p:sp>
        <p:nvSpPr>
          <p:cNvPr id="13" name="Freeform 13"/>
          <p:cNvSpPr/>
          <p:nvPr/>
        </p:nvSpPr>
        <p:spPr>
          <a:xfrm>
            <a:off x="13787438" y="5191919"/>
            <a:ext cx="4500562" cy="2500312"/>
          </a:xfrm>
          <a:custGeom>
            <a:avLst/>
            <a:gdLst/>
            <a:ahLst/>
            <a:cxnLst/>
            <a:rect l="l" t="t" r="r" b="b"/>
            <a:pathLst>
              <a:path w="4500562" h="2500312">
                <a:moveTo>
                  <a:pt x="0" y="0"/>
                </a:moveTo>
                <a:lnTo>
                  <a:pt x="4500562" y="0"/>
                </a:lnTo>
                <a:lnTo>
                  <a:pt x="4500562" y="2500313"/>
                </a:lnTo>
                <a:lnTo>
                  <a:pt x="0" y="2500313"/>
                </a:lnTo>
                <a:lnTo>
                  <a:pt x="0" y="0"/>
                </a:lnTo>
                <a:close/>
              </a:path>
            </a:pathLst>
          </a:custGeom>
          <a:blipFill>
            <a:blip r:embed="rId15"/>
            <a:stretch>
              <a:fillRect t="-17498" b="-17501"/>
            </a:stretch>
          </a:blipFill>
        </p:spPr>
      </p:sp>
      <p:sp>
        <p:nvSpPr>
          <p:cNvPr id="14" name="Freeform 14"/>
          <p:cNvSpPr/>
          <p:nvPr/>
        </p:nvSpPr>
        <p:spPr>
          <a:xfrm>
            <a:off x="0" y="7787482"/>
            <a:ext cx="4500562" cy="2500312"/>
          </a:xfrm>
          <a:custGeom>
            <a:avLst/>
            <a:gdLst/>
            <a:ahLst/>
            <a:cxnLst/>
            <a:rect l="l" t="t" r="r" b="b"/>
            <a:pathLst>
              <a:path w="4500562" h="2500312">
                <a:moveTo>
                  <a:pt x="0" y="0"/>
                </a:moveTo>
                <a:lnTo>
                  <a:pt x="4500562" y="0"/>
                </a:lnTo>
                <a:lnTo>
                  <a:pt x="4500562" y="2500312"/>
                </a:lnTo>
                <a:lnTo>
                  <a:pt x="0" y="2500312"/>
                </a:lnTo>
                <a:lnTo>
                  <a:pt x="0" y="0"/>
                </a:lnTo>
                <a:close/>
              </a:path>
            </a:pathLst>
          </a:custGeom>
          <a:blipFill>
            <a:blip r:embed="rId16"/>
            <a:stretch>
              <a:fillRect t="-84998" b="-85001"/>
            </a:stretch>
          </a:blipFill>
        </p:spPr>
      </p:sp>
      <p:sp>
        <p:nvSpPr>
          <p:cNvPr id="15" name="Freeform 15"/>
          <p:cNvSpPr/>
          <p:nvPr/>
        </p:nvSpPr>
        <p:spPr>
          <a:xfrm>
            <a:off x="4595812" y="7787482"/>
            <a:ext cx="4500562" cy="2500312"/>
          </a:xfrm>
          <a:custGeom>
            <a:avLst/>
            <a:gdLst/>
            <a:ahLst/>
            <a:cxnLst/>
            <a:rect l="l" t="t" r="r" b="b"/>
            <a:pathLst>
              <a:path w="4500562" h="2500312">
                <a:moveTo>
                  <a:pt x="0" y="0"/>
                </a:moveTo>
                <a:lnTo>
                  <a:pt x="4500563" y="0"/>
                </a:lnTo>
                <a:lnTo>
                  <a:pt x="4500563" y="2500312"/>
                </a:lnTo>
                <a:lnTo>
                  <a:pt x="0" y="2500312"/>
                </a:lnTo>
                <a:lnTo>
                  <a:pt x="0" y="0"/>
                </a:lnTo>
                <a:close/>
              </a:path>
            </a:pathLst>
          </a:custGeom>
          <a:blipFill>
            <a:blip r:embed="rId17"/>
            <a:stretch>
              <a:fillRect l="-21293" r="-21365"/>
            </a:stretch>
          </a:blipFill>
        </p:spPr>
      </p:sp>
      <p:sp>
        <p:nvSpPr>
          <p:cNvPr id="16" name="Freeform 16"/>
          <p:cNvSpPr/>
          <p:nvPr/>
        </p:nvSpPr>
        <p:spPr>
          <a:xfrm>
            <a:off x="9191625" y="7787482"/>
            <a:ext cx="4500562" cy="2500312"/>
          </a:xfrm>
          <a:custGeom>
            <a:avLst/>
            <a:gdLst/>
            <a:ahLst/>
            <a:cxnLst/>
            <a:rect l="l" t="t" r="r" b="b"/>
            <a:pathLst>
              <a:path w="4500562" h="2500312">
                <a:moveTo>
                  <a:pt x="0" y="0"/>
                </a:moveTo>
                <a:lnTo>
                  <a:pt x="4500563" y="0"/>
                </a:lnTo>
                <a:lnTo>
                  <a:pt x="4500563" y="2500312"/>
                </a:lnTo>
                <a:lnTo>
                  <a:pt x="0" y="2500312"/>
                </a:lnTo>
                <a:lnTo>
                  <a:pt x="0" y="0"/>
                </a:lnTo>
                <a:close/>
              </a:path>
            </a:pathLst>
          </a:custGeom>
          <a:blipFill>
            <a:blip r:embed="rId18"/>
            <a:stretch>
              <a:fillRect t="-17543" r="-64" b="-17543"/>
            </a:stretch>
          </a:blipFill>
        </p:spPr>
      </p:sp>
      <p:sp>
        <p:nvSpPr>
          <p:cNvPr id="17" name="Freeform 17"/>
          <p:cNvSpPr/>
          <p:nvPr/>
        </p:nvSpPr>
        <p:spPr>
          <a:xfrm>
            <a:off x="13787438" y="7787482"/>
            <a:ext cx="4500562" cy="2500312"/>
          </a:xfrm>
          <a:custGeom>
            <a:avLst/>
            <a:gdLst/>
            <a:ahLst/>
            <a:cxnLst/>
            <a:rect l="l" t="t" r="r" b="b"/>
            <a:pathLst>
              <a:path w="4500562" h="2500312">
                <a:moveTo>
                  <a:pt x="0" y="0"/>
                </a:moveTo>
                <a:lnTo>
                  <a:pt x="4500562" y="0"/>
                </a:lnTo>
                <a:lnTo>
                  <a:pt x="4500562" y="2500312"/>
                </a:lnTo>
                <a:lnTo>
                  <a:pt x="0" y="2500312"/>
                </a:lnTo>
                <a:lnTo>
                  <a:pt x="0" y="0"/>
                </a:lnTo>
                <a:close/>
              </a:path>
            </a:pathLst>
          </a:custGeom>
          <a:blipFill>
            <a:blip r:embed="rId19"/>
            <a:stretch>
              <a:fillRect l="-12498" r="-12501"/>
            </a:stretch>
          </a:blipFill>
        </p:spPr>
      </p:sp>
      <p:sp>
        <p:nvSpPr>
          <p:cNvPr id="18" name="Freeform 18"/>
          <p:cNvSpPr/>
          <p:nvPr/>
        </p:nvSpPr>
        <p:spPr>
          <a:xfrm>
            <a:off x="0" y="7732144"/>
            <a:ext cx="18288000" cy="2555651"/>
          </a:xfrm>
          <a:custGeom>
            <a:avLst/>
            <a:gdLst/>
            <a:ahLst/>
            <a:cxnLst/>
            <a:rect l="l" t="t" r="r" b="b"/>
            <a:pathLst>
              <a:path w="18288000" h="2555651">
                <a:moveTo>
                  <a:pt x="0" y="0"/>
                </a:moveTo>
                <a:lnTo>
                  <a:pt x="18288000" y="0"/>
                </a:lnTo>
                <a:lnTo>
                  <a:pt x="18288000" y="2555651"/>
                </a:lnTo>
                <a:lnTo>
                  <a:pt x="0" y="25556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rcRect r="246"/>
          <a:stretch>
            <a:fillRect/>
          </a:stretch>
        </p:blipFill>
        <p:spPr>
          <a:xfrm>
            <a:off x="13766748" y="-305641"/>
            <a:ext cx="4521253" cy="8037784"/>
          </a:xfrm>
          <a:prstGeom prst="rect">
            <a:avLst/>
          </a:prstGeom>
        </p:spPr>
      </p:pic>
      <p:sp>
        <p:nvSpPr>
          <p:cNvPr id="20" name="TextBox 20"/>
          <p:cNvSpPr txBox="1"/>
          <p:nvPr/>
        </p:nvSpPr>
        <p:spPr>
          <a:xfrm>
            <a:off x="0" y="7959350"/>
            <a:ext cx="18288000" cy="1808187"/>
          </a:xfrm>
          <a:prstGeom prst="rect">
            <a:avLst/>
          </a:prstGeom>
        </p:spPr>
        <p:txBody>
          <a:bodyPr lIns="0" tIns="0" rIns="0" bIns="0" rtlCol="0" anchor="t">
            <a:spAutoFit/>
          </a:bodyPr>
          <a:lstStyle/>
          <a:p>
            <a:pPr algn="ctr">
              <a:lnSpc>
                <a:spcPts val="4743"/>
              </a:lnSpc>
            </a:pPr>
            <a:r>
              <a:rPr lang="en-US" sz="2928" b="1" dirty="0" err="1">
                <a:solidFill>
                  <a:srgbClr val="5B4591"/>
                </a:solidFill>
                <a:latin typeface="Poppins Bold"/>
                <a:ea typeface="Poppins Bold"/>
                <a:cs typeface="Poppins Bold"/>
                <a:sym typeface="Poppins Bold"/>
              </a:rPr>
              <a:t>City&amp;Me</a:t>
            </a:r>
            <a:r>
              <a:rPr lang="en-US" sz="2928" b="1" dirty="0">
                <a:solidFill>
                  <a:srgbClr val="5B4591"/>
                </a:solidFill>
                <a:latin typeface="Poppins Bold"/>
                <a:ea typeface="Poppins Bold"/>
                <a:cs typeface="Poppins Bold"/>
                <a:sym typeface="Poppins Bold"/>
              </a:rPr>
              <a:t> is a</a:t>
            </a:r>
            <a:r>
              <a:rPr lang="en-US" sz="2928" dirty="0">
                <a:solidFill>
                  <a:srgbClr val="5B4591"/>
                </a:solidFill>
                <a:latin typeface="Poppins"/>
                <a:ea typeface="Poppins"/>
                <a:cs typeface="Poppins"/>
                <a:sym typeface="Poppins"/>
              </a:rPr>
              <a:t> </a:t>
            </a:r>
            <a:r>
              <a:rPr lang="en-US" sz="2928" b="1" dirty="0">
                <a:solidFill>
                  <a:srgbClr val="5B4591"/>
                </a:solidFill>
                <a:latin typeface="Poppins Bold"/>
                <a:ea typeface="Poppins Bold"/>
                <a:cs typeface="Poppins Bold"/>
                <a:sym typeface="Poppins Bold"/>
              </a:rPr>
              <a:t>digital platform for interactive and sustainable communities</a:t>
            </a:r>
            <a:r>
              <a:rPr lang="en-US" sz="2928" dirty="0">
                <a:solidFill>
                  <a:srgbClr val="5B4591"/>
                </a:solidFill>
                <a:latin typeface="Poppins"/>
                <a:ea typeface="Poppins"/>
                <a:cs typeface="Poppins"/>
                <a:sym typeface="Poppins"/>
              </a:rPr>
              <a:t> </a:t>
            </a:r>
          </a:p>
          <a:p>
            <a:pPr algn="ctr">
              <a:lnSpc>
                <a:spcPts val="4743"/>
              </a:lnSpc>
            </a:pPr>
            <a:r>
              <a:rPr lang="en-US" sz="2928" dirty="0">
                <a:solidFill>
                  <a:srgbClr val="5B4591"/>
                </a:solidFill>
                <a:latin typeface="Poppins"/>
                <a:ea typeface="Poppins"/>
                <a:cs typeface="Poppins"/>
                <a:sym typeface="Poppins"/>
              </a:rPr>
              <a:t>that links citizens and the city with the aim to foster a sense of community </a:t>
            </a:r>
          </a:p>
          <a:p>
            <a:pPr algn="ctr">
              <a:lnSpc>
                <a:spcPts val="4743"/>
              </a:lnSpc>
            </a:pPr>
            <a:r>
              <a:rPr lang="en-US" sz="2928" dirty="0">
                <a:solidFill>
                  <a:srgbClr val="5B4591"/>
                </a:solidFill>
                <a:latin typeface="Poppins"/>
                <a:ea typeface="Poppins"/>
                <a:cs typeface="Poppins"/>
                <a:sym typeface="Poppins"/>
              </a:rPr>
              <a:t>and allow people to be connected to the city they live in.</a:t>
            </a:r>
          </a:p>
        </p:txBody>
      </p:sp>
    </p:spTree>
    <p:extLst>
      <p:ext uri="{BB962C8B-B14F-4D97-AF65-F5344CB8AC3E}">
        <p14:creationId xmlns:p14="http://schemas.microsoft.com/office/powerpoint/2010/main" val="3173141573"/>
      </p:ext>
    </p:extLst>
  </p:cSld>
  <p:clrMapOvr>
    <a:masterClrMapping/>
  </p:clrMapOvr>
  <p:timing>
    <p:tnLst>
      <p:par>
        <p:cTn id="1" dur="indefinite" restart="never" nodeType="tmRoot">
          <p:childTnLst>
            <p:video>
              <p:cMediaNode vol="6061">
                <p:cTn id="2" fill="hold" display="0">
                  <p:stCondLst>
                    <p:cond delay="indefinite"/>
                  </p:stCondLst>
                </p:cTn>
                <p:tgtEl>
                  <p:spTgt spid="1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8004" y="794"/>
            <a:ext cx="10719997" cy="10287000"/>
          </a:xfrm>
          <a:custGeom>
            <a:avLst/>
            <a:gdLst/>
            <a:ahLst/>
            <a:cxnLst/>
            <a:rect l="l" t="t" r="r" b="b"/>
            <a:pathLst>
              <a:path w="10719997" h="10287000">
                <a:moveTo>
                  <a:pt x="0" y="0"/>
                </a:moveTo>
                <a:lnTo>
                  <a:pt x="10719997" y="0"/>
                </a:lnTo>
                <a:lnTo>
                  <a:pt x="10719997"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615629" y="2400196"/>
            <a:ext cx="10553827" cy="5488196"/>
            <a:chOff x="0" y="0"/>
            <a:chExt cx="14071769" cy="7317595"/>
          </a:xfrm>
        </p:grpSpPr>
        <p:sp>
          <p:nvSpPr>
            <p:cNvPr id="4" name="Freeform 4"/>
            <p:cNvSpPr/>
            <p:nvPr/>
          </p:nvSpPr>
          <p:spPr>
            <a:xfrm>
              <a:off x="0" y="0"/>
              <a:ext cx="14071727" cy="7317613"/>
            </a:xfrm>
            <a:custGeom>
              <a:avLst/>
              <a:gdLst/>
              <a:ahLst/>
              <a:cxnLst/>
              <a:rect l="l" t="t" r="r" b="b"/>
              <a:pathLst>
                <a:path w="14071727" h="7317613">
                  <a:moveTo>
                    <a:pt x="0" y="0"/>
                  </a:moveTo>
                  <a:lnTo>
                    <a:pt x="14071727" y="0"/>
                  </a:lnTo>
                  <a:lnTo>
                    <a:pt x="14071727" y="7317613"/>
                  </a:lnTo>
                  <a:lnTo>
                    <a:pt x="0" y="7317613"/>
                  </a:lnTo>
                  <a:lnTo>
                    <a:pt x="0" y="0"/>
                  </a:lnTo>
                  <a:close/>
                </a:path>
              </a:pathLst>
            </a:custGeom>
            <a:blipFill>
              <a:blip r:embed="rId4"/>
              <a:stretch>
                <a:fillRect t="-19" b="-19"/>
              </a:stretch>
            </a:blipFill>
          </p:spPr>
        </p:sp>
      </p:grpSp>
      <p:sp>
        <p:nvSpPr>
          <p:cNvPr id="5" name="TextBox 5"/>
          <p:cNvSpPr txBox="1"/>
          <p:nvPr/>
        </p:nvSpPr>
        <p:spPr>
          <a:xfrm>
            <a:off x="1741263" y="530385"/>
            <a:ext cx="5437920" cy="679673"/>
          </a:xfrm>
          <a:prstGeom prst="rect">
            <a:avLst/>
          </a:prstGeom>
        </p:spPr>
        <p:txBody>
          <a:bodyPr lIns="0" tIns="0" rIns="0" bIns="0" rtlCol="0" anchor="t">
            <a:spAutoFit/>
          </a:bodyPr>
          <a:lstStyle/>
          <a:p>
            <a:pPr>
              <a:lnSpc>
                <a:spcPts val="5263"/>
              </a:lnSpc>
            </a:pPr>
            <a:r>
              <a:rPr lang="en-US" sz="4498" dirty="0" err="1">
                <a:solidFill>
                  <a:srgbClr val="522284"/>
                </a:solidFill>
                <a:latin typeface="Poppins"/>
                <a:ea typeface="Poppins"/>
                <a:cs typeface="Poppins"/>
                <a:sym typeface="Poppins"/>
              </a:rPr>
              <a:t>City&amp;Me</a:t>
            </a:r>
            <a:r>
              <a:rPr lang="en-US" sz="4498" dirty="0">
                <a:solidFill>
                  <a:srgbClr val="522284"/>
                </a:solidFill>
                <a:latin typeface="Poppins"/>
                <a:ea typeface="Poppins"/>
                <a:cs typeface="Poppins"/>
                <a:sym typeface="Poppins"/>
              </a:rPr>
              <a:t> </a:t>
            </a:r>
            <a:r>
              <a:rPr lang="en-US" sz="4498" b="1" dirty="0">
                <a:solidFill>
                  <a:srgbClr val="522284"/>
                </a:solidFill>
                <a:latin typeface="Poppins Bold"/>
                <a:ea typeface="Poppins Bold"/>
                <a:cs typeface="Poppins Bold"/>
                <a:sym typeface="Poppins Bold"/>
              </a:rPr>
              <a:t>for cities</a:t>
            </a:r>
          </a:p>
        </p:txBody>
      </p:sp>
      <p:sp>
        <p:nvSpPr>
          <p:cNvPr id="6" name="TextBox 6"/>
          <p:cNvSpPr txBox="1"/>
          <p:nvPr/>
        </p:nvSpPr>
        <p:spPr>
          <a:xfrm>
            <a:off x="60329" y="1675661"/>
            <a:ext cx="6719455" cy="8720336"/>
          </a:xfrm>
          <a:prstGeom prst="rect">
            <a:avLst/>
          </a:prstGeom>
        </p:spPr>
        <p:txBody>
          <a:bodyPr lIns="0" tIns="0" rIns="0" bIns="0" rtlCol="0" anchor="t">
            <a:spAutoFit/>
          </a:bodyPr>
          <a:lstStyle/>
          <a:p>
            <a:pPr algn="r">
              <a:lnSpc>
                <a:spcPts val="3358"/>
              </a:lnSpc>
            </a:pPr>
            <a:r>
              <a:rPr lang="en-US" sz="2400" dirty="0">
                <a:solidFill>
                  <a:srgbClr val="5B4591"/>
                </a:solidFill>
                <a:latin typeface="Poppins"/>
                <a:ea typeface="Poppins"/>
                <a:cs typeface="Poppins"/>
                <a:sym typeface="Poppins"/>
              </a:rPr>
              <a:t>01</a:t>
            </a:r>
          </a:p>
          <a:p>
            <a:pPr algn="r">
              <a:lnSpc>
                <a:spcPts val="3358"/>
              </a:lnSpc>
            </a:pPr>
            <a:r>
              <a:rPr lang="en-US" sz="2400" dirty="0">
                <a:solidFill>
                  <a:srgbClr val="5B4591"/>
                </a:solidFill>
                <a:latin typeface="Poppins"/>
                <a:ea typeface="Poppins"/>
                <a:cs typeface="Poppins"/>
                <a:sym typeface="Poppins"/>
              </a:rPr>
              <a:t>Two-way communication </a:t>
            </a:r>
          </a:p>
          <a:p>
            <a:pPr algn="r">
              <a:lnSpc>
                <a:spcPts val="3358"/>
              </a:lnSpc>
            </a:pPr>
            <a:r>
              <a:rPr lang="en-US" sz="2400" dirty="0">
                <a:solidFill>
                  <a:srgbClr val="5B4591"/>
                </a:solidFill>
                <a:latin typeface="Poppins"/>
                <a:ea typeface="Poppins"/>
                <a:cs typeface="Poppins"/>
                <a:sym typeface="Poppins"/>
              </a:rPr>
              <a:t>between the city and Its citizens</a:t>
            </a:r>
          </a:p>
          <a:p>
            <a:pPr algn="r">
              <a:lnSpc>
                <a:spcPts val="3358"/>
              </a:lnSpc>
            </a:pPr>
            <a:endParaRPr lang="en-US" sz="2400" dirty="0">
              <a:solidFill>
                <a:srgbClr val="5B4591"/>
              </a:solidFill>
              <a:latin typeface="Poppins"/>
              <a:ea typeface="Poppins"/>
              <a:cs typeface="Poppins"/>
              <a:sym typeface="Poppins"/>
            </a:endParaRPr>
          </a:p>
          <a:p>
            <a:pPr algn="r">
              <a:lnSpc>
                <a:spcPts val="3358"/>
              </a:lnSpc>
            </a:pPr>
            <a:r>
              <a:rPr lang="en-US" sz="2400" dirty="0">
                <a:solidFill>
                  <a:srgbClr val="5B4591"/>
                </a:solidFill>
                <a:latin typeface="Poppins"/>
                <a:ea typeface="Poppins"/>
                <a:cs typeface="Poppins"/>
                <a:sym typeface="Poppins"/>
              </a:rPr>
              <a:t>02</a:t>
            </a:r>
          </a:p>
          <a:p>
            <a:pPr algn="r">
              <a:lnSpc>
                <a:spcPts val="3358"/>
              </a:lnSpc>
            </a:pPr>
            <a:r>
              <a:rPr lang="en-US" sz="2400" dirty="0">
                <a:solidFill>
                  <a:srgbClr val="5B4591"/>
                </a:solidFill>
                <a:latin typeface="Poppins"/>
                <a:ea typeface="Poppins"/>
                <a:cs typeface="Poppins"/>
                <a:sym typeface="Poppins"/>
              </a:rPr>
              <a:t>Conducting polls, voting and</a:t>
            </a:r>
          </a:p>
          <a:p>
            <a:pPr algn="r">
              <a:lnSpc>
                <a:spcPts val="3358"/>
              </a:lnSpc>
            </a:pPr>
            <a:r>
              <a:rPr lang="en-US" sz="2400" dirty="0">
                <a:solidFill>
                  <a:srgbClr val="5B4591"/>
                </a:solidFill>
                <a:latin typeface="Poppins"/>
                <a:ea typeface="Poppins"/>
                <a:cs typeface="Poppins"/>
                <a:sym typeface="Poppins"/>
              </a:rPr>
              <a:t> decision-making at the local level</a:t>
            </a:r>
          </a:p>
          <a:p>
            <a:pPr algn="r">
              <a:lnSpc>
                <a:spcPts val="3358"/>
              </a:lnSpc>
            </a:pPr>
            <a:endParaRPr lang="en-US" sz="2400" dirty="0">
              <a:solidFill>
                <a:srgbClr val="5B4591"/>
              </a:solidFill>
              <a:latin typeface="Poppins"/>
              <a:ea typeface="Poppins"/>
              <a:cs typeface="Poppins"/>
              <a:sym typeface="Poppins"/>
            </a:endParaRPr>
          </a:p>
          <a:p>
            <a:pPr algn="r">
              <a:lnSpc>
                <a:spcPts val="3358"/>
              </a:lnSpc>
            </a:pPr>
            <a:r>
              <a:rPr lang="en-US" sz="2400" dirty="0">
                <a:solidFill>
                  <a:srgbClr val="5B4591"/>
                </a:solidFill>
                <a:latin typeface="Poppins"/>
                <a:ea typeface="Poppins"/>
                <a:cs typeface="Poppins"/>
                <a:sym typeface="Poppins"/>
              </a:rPr>
              <a:t>03</a:t>
            </a:r>
          </a:p>
          <a:p>
            <a:pPr algn="r">
              <a:lnSpc>
                <a:spcPts val="3358"/>
              </a:lnSpc>
            </a:pPr>
            <a:r>
              <a:rPr lang="en-US" sz="2400" dirty="0">
                <a:solidFill>
                  <a:srgbClr val="5B4591"/>
                </a:solidFill>
                <a:latin typeface="Poppins"/>
                <a:ea typeface="Poppins"/>
                <a:cs typeface="Poppins"/>
                <a:sym typeface="Poppins"/>
              </a:rPr>
              <a:t>Managing reported problems</a:t>
            </a:r>
          </a:p>
          <a:p>
            <a:pPr algn="r">
              <a:lnSpc>
                <a:spcPts val="3358"/>
              </a:lnSpc>
            </a:pPr>
            <a:r>
              <a:rPr lang="en-US" sz="2400" dirty="0">
                <a:solidFill>
                  <a:srgbClr val="5B4591"/>
                </a:solidFill>
                <a:latin typeface="Poppins"/>
                <a:ea typeface="Poppins"/>
                <a:cs typeface="Poppins"/>
                <a:sym typeface="Poppins"/>
              </a:rPr>
              <a:t>and communal issues</a:t>
            </a:r>
          </a:p>
          <a:p>
            <a:pPr algn="r">
              <a:lnSpc>
                <a:spcPts val="3358"/>
              </a:lnSpc>
            </a:pPr>
            <a:endParaRPr lang="en-US" sz="2400" dirty="0">
              <a:solidFill>
                <a:srgbClr val="5B4591"/>
              </a:solidFill>
              <a:latin typeface="Poppins"/>
              <a:ea typeface="Poppins"/>
              <a:cs typeface="Poppins"/>
              <a:sym typeface="Poppins"/>
            </a:endParaRPr>
          </a:p>
          <a:p>
            <a:pPr algn="r">
              <a:lnSpc>
                <a:spcPts val="3358"/>
              </a:lnSpc>
            </a:pPr>
            <a:r>
              <a:rPr lang="en-US" sz="2400" dirty="0">
                <a:solidFill>
                  <a:srgbClr val="5B4591"/>
                </a:solidFill>
                <a:latin typeface="Poppins"/>
                <a:ea typeface="Poppins"/>
                <a:cs typeface="Poppins"/>
                <a:sym typeface="Poppins"/>
              </a:rPr>
              <a:t>04</a:t>
            </a:r>
          </a:p>
          <a:p>
            <a:pPr algn="r">
              <a:lnSpc>
                <a:spcPts val="3358"/>
              </a:lnSpc>
            </a:pPr>
            <a:r>
              <a:rPr lang="en-US" sz="2400" dirty="0">
                <a:solidFill>
                  <a:srgbClr val="5B4591"/>
                </a:solidFill>
                <a:latin typeface="Poppins"/>
                <a:ea typeface="Poppins"/>
                <a:cs typeface="Poppins"/>
                <a:sym typeface="Poppins"/>
              </a:rPr>
              <a:t>Rewarding program for citizens </a:t>
            </a:r>
          </a:p>
          <a:p>
            <a:pPr algn="r">
              <a:lnSpc>
                <a:spcPts val="3358"/>
              </a:lnSpc>
            </a:pPr>
            <a:r>
              <a:rPr lang="en-US" sz="2400" dirty="0">
                <a:solidFill>
                  <a:srgbClr val="5B4591"/>
                </a:solidFill>
                <a:latin typeface="Poppins"/>
                <a:ea typeface="Poppins"/>
                <a:cs typeface="Poppins"/>
                <a:sym typeface="Poppins"/>
              </a:rPr>
              <a:t>based on city token system</a:t>
            </a:r>
          </a:p>
          <a:p>
            <a:pPr algn="r">
              <a:lnSpc>
                <a:spcPts val="3358"/>
              </a:lnSpc>
            </a:pPr>
            <a:endParaRPr lang="en-US" sz="2400" dirty="0">
              <a:solidFill>
                <a:srgbClr val="5B4591"/>
              </a:solidFill>
              <a:latin typeface="Poppins"/>
              <a:ea typeface="Poppins"/>
              <a:cs typeface="Poppins"/>
              <a:sym typeface="Poppins"/>
            </a:endParaRPr>
          </a:p>
          <a:p>
            <a:pPr algn="r">
              <a:lnSpc>
                <a:spcPts val="3358"/>
              </a:lnSpc>
            </a:pPr>
            <a:r>
              <a:rPr lang="en-US" sz="2400" dirty="0">
                <a:solidFill>
                  <a:srgbClr val="5B4591"/>
                </a:solidFill>
                <a:latin typeface="Poppins"/>
                <a:ea typeface="Poppins"/>
                <a:cs typeface="Poppins"/>
                <a:sym typeface="Poppins"/>
              </a:rPr>
              <a:t>05</a:t>
            </a:r>
          </a:p>
          <a:p>
            <a:pPr algn="r">
              <a:lnSpc>
                <a:spcPts val="3358"/>
              </a:lnSpc>
            </a:pPr>
            <a:r>
              <a:rPr lang="en-US" sz="2400" dirty="0">
                <a:solidFill>
                  <a:srgbClr val="5B4591"/>
                </a:solidFill>
                <a:latin typeface="Poppins"/>
                <a:ea typeface="Poppins"/>
                <a:cs typeface="Poppins"/>
                <a:sym typeface="Poppins"/>
              </a:rPr>
              <a:t>Relevant statistical data monitoring </a:t>
            </a:r>
          </a:p>
          <a:p>
            <a:pPr algn="r">
              <a:lnSpc>
                <a:spcPts val="3358"/>
              </a:lnSpc>
            </a:pPr>
            <a:r>
              <a:rPr lang="en-US" sz="2400" dirty="0">
                <a:solidFill>
                  <a:srgbClr val="5B4591"/>
                </a:solidFill>
                <a:latin typeface="Poppins"/>
                <a:ea typeface="Poppins"/>
                <a:cs typeface="Poppins"/>
                <a:sym typeface="Poppins"/>
              </a:rPr>
              <a:t>based on citizens’ activities</a:t>
            </a:r>
          </a:p>
          <a:p>
            <a:pPr algn="r">
              <a:lnSpc>
                <a:spcPts val="3358"/>
              </a:lnSpc>
            </a:pPr>
            <a:endParaRPr lang="en-US" sz="2400" dirty="0">
              <a:solidFill>
                <a:srgbClr val="5B4591"/>
              </a:solidFill>
              <a:latin typeface="Poppins"/>
              <a:ea typeface="Poppins"/>
              <a:cs typeface="Poppins"/>
              <a:sym typeface="Poppins"/>
            </a:endParaRPr>
          </a:p>
        </p:txBody>
      </p:sp>
    </p:spTree>
    <p:extLst>
      <p:ext uri="{BB962C8B-B14F-4D97-AF65-F5344CB8AC3E}">
        <p14:creationId xmlns:p14="http://schemas.microsoft.com/office/powerpoint/2010/main" val="2629384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94"/>
            <a:ext cx="10736798" cy="10287000"/>
          </a:xfrm>
          <a:custGeom>
            <a:avLst/>
            <a:gdLst/>
            <a:ahLst/>
            <a:cxnLst/>
            <a:rect l="l" t="t" r="r" b="b"/>
            <a:pathLst>
              <a:path w="10736798" h="10287000">
                <a:moveTo>
                  <a:pt x="0" y="0"/>
                </a:moveTo>
                <a:lnTo>
                  <a:pt x="10736798" y="0"/>
                </a:lnTo>
                <a:lnTo>
                  <a:pt x="10736798"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1401420" y="534195"/>
            <a:ext cx="8413366" cy="679673"/>
          </a:xfrm>
          <a:prstGeom prst="rect">
            <a:avLst/>
          </a:prstGeom>
        </p:spPr>
        <p:txBody>
          <a:bodyPr lIns="0" tIns="0" rIns="0" bIns="0" rtlCol="0" anchor="t">
            <a:spAutoFit/>
          </a:bodyPr>
          <a:lstStyle/>
          <a:p>
            <a:pPr>
              <a:lnSpc>
                <a:spcPts val="5263"/>
              </a:lnSpc>
            </a:pPr>
            <a:r>
              <a:rPr lang="en-US" sz="4498" dirty="0" err="1">
                <a:solidFill>
                  <a:srgbClr val="5B4591"/>
                </a:solidFill>
                <a:latin typeface="Poppins"/>
                <a:ea typeface="Poppins"/>
                <a:cs typeface="Poppins"/>
                <a:sym typeface="Poppins"/>
              </a:rPr>
              <a:t>City&amp;Me</a:t>
            </a:r>
            <a:r>
              <a:rPr lang="en-US" sz="4498" dirty="0">
                <a:solidFill>
                  <a:srgbClr val="5B4591"/>
                </a:solidFill>
                <a:latin typeface="Poppins"/>
                <a:ea typeface="Poppins"/>
                <a:cs typeface="Poppins"/>
                <a:sym typeface="Poppins"/>
              </a:rPr>
              <a:t> </a:t>
            </a:r>
            <a:r>
              <a:rPr lang="en-US" sz="4498" b="1" dirty="0">
                <a:solidFill>
                  <a:srgbClr val="5B4591"/>
                </a:solidFill>
                <a:latin typeface="Poppins Bold"/>
                <a:ea typeface="Poppins Bold"/>
                <a:cs typeface="Poppins Bold"/>
                <a:sym typeface="Poppins Bold"/>
              </a:rPr>
              <a:t>for citizens</a:t>
            </a:r>
          </a:p>
        </p:txBody>
      </p:sp>
      <p:sp>
        <p:nvSpPr>
          <p:cNvPr id="4" name="TextBox 4"/>
          <p:cNvSpPr txBox="1"/>
          <p:nvPr/>
        </p:nvSpPr>
        <p:spPr>
          <a:xfrm>
            <a:off x="11401421" y="1873948"/>
            <a:ext cx="6335583" cy="7899598"/>
          </a:xfrm>
          <a:prstGeom prst="rect">
            <a:avLst/>
          </a:prstGeom>
        </p:spPr>
        <p:txBody>
          <a:bodyPr lIns="0" tIns="0" rIns="0" bIns="0" rtlCol="0" anchor="t">
            <a:spAutoFit/>
          </a:bodyPr>
          <a:lstStyle/>
          <a:p>
            <a:pPr>
              <a:lnSpc>
                <a:spcPts val="2807"/>
              </a:lnSpc>
            </a:pPr>
            <a:r>
              <a:rPr lang="en-US" sz="2399" dirty="0">
                <a:solidFill>
                  <a:srgbClr val="5B4591"/>
                </a:solidFill>
                <a:latin typeface="Poppins"/>
                <a:ea typeface="Poppins"/>
                <a:cs typeface="Poppins"/>
                <a:sym typeface="Poppins"/>
              </a:rPr>
              <a:t>01</a:t>
            </a:r>
          </a:p>
          <a:p>
            <a:pPr>
              <a:lnSpc>
                <a:spcPts val="2807"/>
              </a:lnSpc>
            </a:pPr>
            <a:r>
              <a:rPr lang="en-US" sz="2399" dirty="0">
                <a:solidFill>
                  <a:srgbClr val="5B4591"/>
                </a:solidFill>
                <a:latin typeface="Poppins"/>
                <a:ea typeface="Poppins"/>
                <a:cs typeface="Poppins"/>
                <a:sym typeface="Poppins"/>
              </a:rPr>
              <a:t>Participation in decision-making at the building level or local community level</a:t>
            </a:r>
          </a:p>
          <a:p>
            <a:pPr>
              <a:lnSpc>
                <a:spcPts val="2807"/>
              </a:lnSpc>
            </a:pPr>
            <a:endParaRPr lang="en-US" sz="2399" dirty="0">
              <a:solidFill>
                <a:srgbClr val="5B4591"/>
              </a:solidFill>
              <a:latin typeface="Poppins"/>
              <a:ea typeface="Poppins"/>
              <a:cs typeface="Poppins"/>
              <a:sym typeface="Poppins"/>
            </a:endParaRPr>
          </a:p>
          <a:p>
            <a:pPr>
              <a:lnSpc>
                <a:spcPts val="2807"/>
              </a:lnSpc>
            </a:pPr>
            <a:r>
              <a:rPr lang="en-US" sz="2399" dirty="0">
                <a:solidFill>
                  <a:srgbClr val="5B4591"/>
                </a:solidFill>
                <a:latin typeface="Poppins"/>
                <a:ea typeface="Poppins"/>
                <a:cs typeface="Poppins"/>
                <a:sym typeface="Poppins"/>
              </a:rPr>
              <a:t>02</a:t>
            </a:r>
          </a:p>
          <a:p>
            <a:pPr>
              <a:lnSpc>
                <a:spcPts val="2807"/>
              </a:lnSpc>
            </a:pPr>
            <a:r>
              <a:rPr lang="en-US" sz="2399" dirty="0">
                <a:solidFill>
                  <a:srgbClr val="5B4591"/>
                </a:solidFill>
                <a:latin typeface="Poppins"/>
                <a:ea typeface="Poppins"/>
                <a:cs typeface="Poppins"/>
                <a:sym typeface="Poppins"/>
              </a:rPr>
              <a:t>Easy problem reporting, clear two-way communication and information</a:t>
            </a:r>
          </a:p>
          <a:p>
            <a:pPr>
              <a:lnSpc>
                <a:spcPts val="2807"/>
              </a:lnSpc>
            </a:pPr>
            <a:endParaRPr lang="en-US" sz="2399" dirty="0">
              <a:solidFill>
                <a:srgbClr val="5B4591"/>
              </a:solidFill>
              <a:latin typeface="Poppins"/>
              <a:ea typeface="Poppins"/>
              <a:cs typeface="Poppins"/>
              <a:sym typeface="Poppins"/>
            </a:endParaRPr>
          </a:p>
          <a:p>
            <a:pPr>
              <a:lnSpc>
                <a:spcPts val="2807"/>
              </a:lnSpc>
            </a:pPr>
            <a:r>
              <a:rPr lang="en-US" sz="2399" dirty="0">
                <a:solidFill>
                  <a:srgbClr val="5B4591"/>
                </a:solidFill>
                <a:latin typeface="Poppins"/>
                <a:ea typeface="Poppins"/>
                <a:cs typeface="Poppins"/>
                <a:sym typeface="Poppins"/>
              </a:rPr>
              <a:t>03</a:t>
            </a:r>
          </a:p>
          <a:p>
            <a:pPr>
              <a:lnSpc>
                <a:spcPts val="2807"/>
              </a:lnSpc>
            </a:pPr>
            <a:r>
              <a:rPr lang="en-US" sz="2399" dirty="0">
                <a:solidFill>
                  <a:srgbClr val="5B4591"/>
                </a:solidFill>
                <a:latin typeface="Poppins"/>
                <a:ea typeface="Poppins"/>
                <a:cs typeface="Poppins"/>
                <a:sym typeface="Poppins"/>
              </a:rPr>
              <a:t>Rewarding tokens for “green activities” such as walking, cycling and recycling</a:t>
            </a:r>
          </a:p>
          <a:p>
            <a:pPr>
              <a:lnSpc>
                <a:spcPts val="2807"/>
              </a:lnSpc>
            </a:pPr>
            <a:endParaRPr lang="en-US" sz="2399" dirty="0">
              <a:solidFill>
                <a:srgbClr val="5B4591"/>
              </a:solidFill>
              <a:latin typeface="Poppins"/>
              <a:ea typeface="Poppins"/>
              <a:cs typeface="Poppins"/>
              <a:sym typeface="Poppins"/>
            </a:endParaRPr>
          </a:p>
          <a:p>
            <a:pPr>
              <a:lnSpc>
                <a:spcPts val="2807"/>
              </a:lnSpc>
            </a:pPr>
            <a:r>
              <a:rPr lang="en-US" sz="2399" dirty="0">
                <a:solidFill>
                  <a:srgbClr val="5B4591"/>
                </a:solidFill>
                <a:latin typeface="Poppins"/>
                <a:ea typeface="Poppins"/>
                <a:cs typeface="Poppins"/>
                <a:sym typeface="Poppins"/>
              </a:rPr>
              <a:t>04</a:t>
            </a:r>
          </a:p>
          <a:p>
            <a:pPr>
              <a:lnSpc>
                <a:spcPts val="2807"/>
              </a:lnSpc>
            </a:pPr>
            <a:r>
              <a:rPr lang="en-US" sz="2399" dirty="0">
                <a:solidFill>
                  <a:srgbClr val="5B4591"/>
                </a:solidFill>
                <a:latin typeface="Poppins"/>
                <a:ea typeface="Poppins"/>
                <a:cs typeface="Poppins"/>
                <a:sym typeface="Poppins"/>
              </a:rPr>
              <a:t>Token exchange for vouchers, coupons, as well as purchases within the app</a:t>
            </a:r>
          </a:p>
          <a:p>
            <a:pPr>
              <a:lnSpc>
                <a:spcPts val="2807"/>
              </a:lnSpc>
            </a:pPr>
            <a:endParaRPr lang="en-US" sz="2399" dirty="0">
              <a:solidFill>
                <a:srgbClr val="5B4591"/>
              </a:solidFill>
              <a:latin typeface="Poppins"/>
              <a:ea typeface="Poppins"/>
              <a:cs typeface="Poppins"/>
              <a:sym typeface="Poppins"/>
            </a:endParaRPr>
          </a:p>
          <a:p>
            <a:pPr>
              <a:lnSpc>
                <a:spcPts val="2807"/>
              </a:lnSpc>
            </a:pPr>
            <a:r>
              <a:rPr lang="en-US" sz="2399" dirty="0">
                <a:solidFill>
                  <a:srgbClr val="5B4591"/>
                </a:solidFill>
                <a:latin typeface="Poppins"/>
                <a:ea typeface="Poppins"/>
                <a:cs typeface="Poppins"/>
                <a:sym typeface="Poppins"/>
              </a:rPr>
              <a:t>05</a:t>
            </a:r>
          </a:p>
          <a:p>
            <a:pPr>
              <a:lnSpc>
                <a:spcPts val="2807"/>
              </a:lnSpc>
            </a:pPr>
            <a:r>
              <a:rPr lang="en-US" sz="2399" dirty="0">
                <a:solidFill>
                  <a:srgbClr val="5B4591"/>
                </a:solidFill>
                <a:latin typeface="Poppins"/>
                <a:ea typeface="Poppins"/>
                <a:cs typeface="Poppins"/>
                <a:sym typeface="Poppins"/>
              </a:rPr>
              <a:t>Payment of communal costs and costs od living within the app</a:t>
            </a:r>
          </a:p>
          <a:p>
            <a:pPr>
              <a:lnSpc>
                <a:spcPts val="2807"/>
              </a:lnSpc>
            </a:pPr>
            <a:endParaRPr lang="en-US" sz="2399" dirty="0">
              <a:solidFill>
                <a:srgbClr val="5B4591"/>
              </a:solidFill>
              <a:latin typeface="Poppins"/>
              <a:ea typeface="Poppins"/>
              <a:cs typeface="Poppins"/>
              <a:sym typeface="Poppins"/>
            </a:endParaRPr>
          </a:p>
          <a:p>
            <a:pPr>
              <a:lnSpc>
                <a:spcPts val="2807"/>
              </a:lnSpc>
            </a:pPr>
            <a:r>
              <a:rPr lang="en-US" sz="2399" dirty="0">
                <a:solidFill>
                  <a:srgbClr val="5B4591"/>
                </a:solidFill>
                <a:latin typeface="Poppins"/>
                <a:ea typeface="Poppins"/>
                <a:cs typeface="Poppins"/>
                <a:sym typeface="Poppins"/>
              </a:rPr>
              <a:t>06</a:t>
            </a:r>
          </a:p>
          <a:p>
            <a:pPr>
              <a:lnSpc>
                <a:spcPts val="2807"/>
              </a:lnSpc>
            </a:pPr>
            <a:r>
              <a:rPr lang="en-US" sz="2399" dirty="0">
                <a:solidFill>
                  <a:srgbClr val="5B4591"/>
                </a:solidFill>
                <a:latin typeface="Poppins"/>
                <a:ea typeface="Poppins"/>
                <a:cs typeface="Poppins"/>
                <a:sym typeface="Poppins"/>
              </a:rPr>
              <a:t>Trees in digital urban forest </a:t>
            </a:r>
          </a:p>
        </p:txBody>
      </p:sp>
      <p:pic>
        <p:nvPicPr>
          <p:cNvPr id="5" name="Picture 5"/>
          <p:cNvPicPr>
            <a:picLocks noChangeAspect="1"/>
          </p:cNvPicPr>
          <p:nvPr/>
        </p:nvPicPr>
        <p:blipFill>
          <a:blip r:embed="rId4"/>
          <a:stretch>
            <a:fillRect/>
          </a:stretch>
        </p:blipFill>
        <p:spPr>
          <a:xfrm>
            <a:off x="1942848" y="-363061"/>
            <a:ext cx="6343988" cy="11109960"/>
          </a:xfrm>
          <a:prstGeom prst="rect">
            <a:avLst/>
          </a:prstGeom>
        </p:spPr>
      </p:pic>
    </p:spTree>
    <p:extLst>
      <p:ext uri="{BB962C8B-B14F-4D97-AF65-F5344CB8AC3E}">
        <p14:creationId xmlns:p14="http://schemas.microsoft.com/office/powerpoint/2010/main" val="3214212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1730848" cy="1323439"/>
          </a:xfrm>
          <a:prstGeom prst="rect">
            <a:avLst/>
          </a:prstGeom>
          <a:noFill/>
        </p:spPr>
        <p:txBody>
          <a:bodyPr wrap="square" rtlCol="0">
            <a:spAutoFit/>
          </a:bodyPr>
          <a:lstStyle/>
          <a:p>
            <a:r>
              <a:rPr lang="en-US" sz="8000" b="1"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Methodology and data</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04497" y="3485600"/>
            <a:ext cx="11162812" cy="6121932"/>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200" dirty="0" smtClean="0">
                <a:latin typeface="+mj-lt"/>
              </a:rPr>
              <a:t>An </a:t>
            </a:r>
            <a:r>
              <a:rPr lang="en-US" sz="2200" dirty="0">
                <a:latin typeface="+mj-lt"/>
              </a:rPr>
              <a:t>exploratory case study approach focused on the </a:t>
            </a:r>
            <a:r>
              <a:rPr lang="en-US" sz="2200" dirty="0" err="1">
                <a:latin typeface="+mj-lt"/>
              </a:rPr>
              <a:t>City&amp;Me</a:t>
            </a:r>
            <a:r>
              <a:rPr lang="en-US" sz="2200" dirty="0">
                <a:latin typeface="+mj-lt"/>
              </a:rPr>
              <a:t> application. </a:t>
            </a:r>
            <a:endParaRPr lang="en-US" sz="2200" dirty="0" smtClean="0">
              <a:latin typeface="+mj-lt"/>
            </a:endParaRPr>
          </a:p>
          <a:p>
            <a:pPr marL="342900" indent="-342900" defTabSz="360000">
              <a:lnSpc>
                <a:spcPct val="150000"/>
              </a:lnSpc>
              <a:buFont typeface="Arial" panose="020B0604020202020204" pitchFamily="34" charset="0"/>
              <a:buChar char="•"/>
            </a:pPr>
            <a:r>
              <a:rPr lang="en-US" sz="2200" dirty="0" smtClean="0">
                <a:latin typeface="+mj-lt"/>
              </a:rPr>
              <a:t>Developed </a:t>
            </a:r>
            <a:r>
              <a:rPr lang="en-US" sz="2200" dirty="0">
                <a:latin typeface="+mj-lt"/>
              </a:rPr>
              <a:t>as a civic tech initiative, its goal is to make municipalities more connected with their residents by encouraging grassroots input in identifying and solving community issues. </a:t>
            </a:r>
            <a:endParaRPr lang="en-US" sz="2200" dirty="0" smtClean="0">
              <a:latin typeface="+mj-lt"/>
            </a:endParaRPr>
          </a:p>
          <a:p>
            <a:pPr marL="342900" indent="-342900" defTabSz="360000">
              <a:lnSpc>
                <a:spcPct val="150000"/>
              </a:lnSpc>
              <a:buFont typeface="Arial" panose="020B0604020202020204" pitchFamily="34" charset="0"/>
              <a:buChar char="•"/>
            </a:pPr>
            <a:r>
              <a:rPr lang="en-US" sz="2200" dirty="0" err="1" smtClean="0">
                <a:latin typeface="+mj-lt"/>
              </a:rPr>
              <a:t>City&amp;Me</a:t>
            </a:r>
            <a:r>
              <a:rPr lang="en-US" sz="2200" dirty="0" smtClean="0">
                <a:latin typeface="+mj-lt"/>
              </a:rPr>
              <a:t> </a:t>
            </a:r>
            <a:r>
              <a:rPr lang="en-US" sz="2200" dirty="0">
                <a:latin typeface="+mj-lt"/>
              </a:rPr>
              <a:t>incorporates trust-building mechanisms such as </a:t>
            </a:r>
            <a:r>
              <a:rPr lang="en-US" sz="2200" dirty="0" err="1">
                <a:latin typeface="+mj-lt"/>
              </a:rPr>
              <a:t>blockchain</a:t>
            </a:r>
            <a:r>
              <a:rPr lang="en-US" sz="2200" dirty="0">
                <a:latin typeface="+mj-lt"/>
              </a:rPr>
              <a:t>-based verification of user inputs, aiming to ensure transparency and data integrity in the participation </a:t>
            </a:r>
            <a:r>
              <a:rPr lang="en-US" sz="2200" dirty="0" smtClean="0">
                <a:latin typeface="+mj-lt"/>
              </a:rPr>
              <a:t>process</a:t>
            </a:r>
          </a:p>
          <a:p>
            <a:pPr marL="342900" indent="-342900" defTabSz="360000">
              <a:lnSpc>
                <a:spcPct val="150000"/>
              </a:lnSpc>
              <a:buFont typeface="Arial" panose="020B0604020202020204" pitchFamily="34" charset="0"/>
              <a:buChar char="•"/>
            </a:pPr>
            <a:r>
              <a:rPr lang="en-US" sz="2200" dirty="0">
                <a:latin typeface="+mj-lt"/>
              </a:rPr>
              <a:t>For the purposes of this study, a specific participatory initiative was examined: a </a:t>
            </a:r>
            <a:r>
              <a:rPr lang="en-US" sz="2200" dirty="0" err="1" smtClean="0">
                <a:latin typeface="+mj-lt"/>
              </a:rPr>
              <a:t>City&amp;Me</a:t>
            </a:r>
            <a:r>
              <a:rPr lang="en-US" sz="2200" dirty="0" err="1">
                <a:latin typeface="+mj-lt"/>
              </a:rPr>
              <a:t>-</a:t>
            </a:r>
            <a:r>
              <a:rPr lang="en-US" sz="2200" dirty="0" err="1" smtClean="0">
                <a:latin typeface="+mj-lt"/>
              </a:rPr>
              <a:t>facilitated</a:t>
            </a:r>
            <a:r>
              <a:rPr lang="en-US" sz="2200" dirty="0" smtClean="0">
                <a:latin typeface="+mj-lt"/>
              </a:rPr>
              <a:t> </a:t>
            </a:r>
            <a:r>
              <a:rPr lang="en-US" sz="2200" dirty="0">
                <a:latin typeface="+mj-lt"/>
              </a:rPr>
              <a:t>urban parks survey. The survey was co-designed by the </a:t>
            </a:r>
            <a:r>
              <a:rPr lang="en-US" sz="2200" dirty="0" err="1">
                <a:latin typeface="+mj-lt"/>
              </a:rPr>
              <a:t>City&amp;Me</a:t>
            </a:r>
            <a:r>
              <a:rPr lang="en-US" sz="2200" dirty="0">
                <a:latin typeface="+mj-lt"/>
              </a:rPr>
              <a:t> team and urban planners from </a:t>
            </a:r>
            <a:r>
              <a:rPr lang="en-US" sz="2200" dirty="0" err="1">
                <a:latin typeface="+mj-lt"/>
              </a:rPr>
              <a:t>Niš</a:t>
            </a:r>
            <a:r>
              <a:rPr lang="en-US" sz="2200" dirty="0">
                <a:latin typeface="+mj-lt"/>
              </a:rPr>
              <a:t> to assess residents’ perceptions of the current condition and quality of city parks, and to gather input on potential improvements</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1477140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1730848" cy="1323439"/>
          </a:xfrm>
          <a:prstGeom prst="rect">
            <a:avLst/>
          </a:prstGeom>
          <a:noFill/>
        </p:spPr>
        <p:txBody>
          <a:bodyPr wrap="square" rtlCol="0">
            <a:spAutoFit/>
          </a:bodyPr>
          <a:lstStyle/>
          <a:p>
            <a:r>
              <a:rPr lang="en-US" sz="8000" b="1"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Methodology and data</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04497" y="3485600"/>
            <a:ext cx="11162812" cy="5632311"/>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000" dirty="0">
                <a:latin typeface="+mj-lt"/>
              </a:rPr>
              <a:t>The </a:t>
            </a:r>
            <a:r>
              <a:rPr lang="en-US" sz="2000" dirty="0" err="1">
                <a:latin typeface="+mj-lt"/>
              </a:rPr>
              <a:t>City&amp;Me</a:t>
            </a:r>
            <a:r>
              <a:rPr lang="en-US" sz="2000" dirty="0">
                <a:latin typeface="+mj-lt"/>
              </a:rPr>
              <a:t> urban parks survey was open for one week (March 12–19, 2025) and was accessible to all registered users of the app residing in </a:t>
            </a:r>
            <a:r>
              <a:rPr lang="en-US" sz="2000" dirty="0" err="1">
                <a:latin typeface="+mj-lt"/>
              </a:rPr>
              <a:t>Niš</a:t>
            </a:r>
            <a:r>
              <a:rPr lang="en-US" sz="2000" dirty="0">
                <a:latin typeface="+mj-lt"/>
              </a:rPr>
              <a:t>. In essence, the invitation to participate was city-wide among the app’s user base, making it a near-census of engaged citizens. As of early 2025, approximately 15% of </a:t>
            </a:r>
            <a:r>
              <a:rPr lang="en-US" sz="2000" dirty="0" err="1">
                <a:latin typeface="+mj-lt"/>
              </a:rPr>
              <a:t>Niš’s</a:t>
            </a:r>
            <a:r>
              <a:rPr lang="en-US" sz="2000" dirty="0">
                <a:latin typeface="+mj-lt"/>
              </a:rPr>
              <a:t> population were registered on </a:t>
            </a:r>
            <a:r>
              <a:rPr lang="en-US" sz="2000" dirty="0" err="1">
                <a:latin typeface="+mj-lt"/>
              </a:rPr>
              <a:t>City&amp;Me</a:t>
            </a:r>
            <a:r>
              <a:rPr lang="en-US" sz="2000" dirty="0">
                <a:latin typeface="+mj-lt"/>
              </a:rPr>
              <a:t>. </a:t>
            </a:r>
            <a:endParaRPr lang="en-US" sz="2000" dirty="0" smtClean="0">
              <a:latin typeface="+mj-lt"/>
            </a:endParaRPr>
          </a:p>
          <a:p>
            <a:pPr marL="342900" indent="-342900" defTabSz="360000">
              <a:lnSpc>
                <a:spcPct val="150000"/>
              </a:lnSpc>
              <a:buFont typeface="Arial" panose="020B0604020202020204" pitchFamily="34" charset="0"/>
              <a:buChar char="•"/>
            </a:pPr>
            <a:r>
              <a:rPr lang="en-US" sz="2000" dirty="0" smtClean="0">
                <a:latin typeface="+mj-lt"/>
              </a:rPr>
              <a:t>All </a:t>
            </a:r>
            <a:r>
              <a:rPr lang="en-US" sz="2000" dirty="0">
                <a:latin typeface="+mj-lt"/>
              </a:rPr>
              <a:t>these users received in-app notifications about the survey. Participation was entirely voluntary, but the broad invitation aimed to maximize inclusivity and reach diverse demographic segments (young and old, various neighborhoods, etc.) who use the app. </a:t>
            </a:r>
            <a:endParaRPr lang="en-US" sz="2000" dirty="0" smtClean="0">
              <a:latin typeface="+mj-lt"/>
            </a:endParaRPr>
          </a:p>
          <a:p>
            <a:pPr marL="342900" indent="-342900" defTabSz="360000">
              <a:lnSpc>
                <a:spcPct val="150000"/>
              </a:lnSpc>
              <a:buFont typeface="Arial" panose="020B0604020202020204" pitchFamily="34" charset="0"/>
              <a:buChar char="•"/>
            </a:pPr>
            <a:r>
              <a:rPr lang="en-US" sz="2000" dirty="0" smtClean="0">
                <a:latin typeface="+mj-lt"/>
              </a:rPr>
              <a:t>Notably</a:t>
            </a:r>
            <a:r>
              <a:rPr lang="en-US" sz="2000" dirty="0">
                <a:latin typeface="+mj-lt"/>
              </a:rPr>
              <a:t>, this approach differs from traditional surveys that rely on sampling; instead, it seeks to hear from any and all interested citizens, aligning with the ethos of inclusive governance.</a:t>
            </a: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1567530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5800-982B-8370-D9DE-1EB2D09A1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CC9FE-AF93-BDAF-3033-0CCE55EBCA84}"/>
              </a:ext>
            </a:extLst>
          </p:cNvPr>
          <p:cNvPicPr>
            <a:picLocks noChangeAspect="1"/>
          </p:cNvPicPr>
          <p:nvPr/>
        </p:nvPicPr>
        <p:blipFill>
          <a:blip r:embed="rId2"/>
          <a:srcRect r="27383"/>
          <a:stretch/>
        </p:blipFill>
        <p:spPr>
          <a:xfrm>
            <a:off x="11279837" y="-138545"/>
            <a:ext cx="7008163" cy="9376461"/>
          </a:xfrm>
          <a:prstGeom prst="rect">
            <a:avLst/>
          </a:prstGeom>
        </p:spPr>
      </p:pic>
      <p:sp>
        <p:nvSpPr>
          <p:cNvPr id="2" name="TextBox 1">
            <a:extLst>
              <a:ext uri="{FF2B5EF4-FFF2-40B4-BE49-F238E27FC236}">
                <a16:creationId xmlns:a16="http://schemas.microsoft.com/office/drawing/2014/main" id="{2B80695C-6341-3FF5-03CE-AF717BFD52D5}"/>
              </a:ext>
            </a:extLst>
          </p:cNvPr>
          <p:cNvSpPr txBox="1"/>
          <p:nvPr/>
        </p:nvSpPr>
        <p:spPr>
          <a:xfrm>
            <a:off x="904497" y="2162161"/>
            <a:ext cx="12575976" cy="1323439"/>
          </a:xfrm>
          <a:prstGeom prst="rect">
            <a:avLst/>
          </a:prstGeom>
          <a:noFill/>
        </p:spPr>
        <p:txBody>
          <a:bodyPr wrap="square" rtlCol="0">
            <a:spAutoFit/>
          </a:bodyPr>
          <a:lstStyle/>
          <a:p>
            <a:r>
              <a:rPr lang="en-US" sz="8000" b="1" dirty="0" smtClean="0">
                <a:solidFill>
                  <a:srgbClr val="522284"/>
                </a:solidFill>
                <a:latin typeface="Century Gothic" panose="020B0502020202020204" pitchFamily="34" charset="0"/>
                <a:ea typeface="Roboto Black" panose="02000000000000000000" pitchFamily="2" charset="0"/>
                <a:cs typeface="Open Sans Light" panose="020B0306030504020204" pitchFamily="34" charset="0"/>
              </a:rPr>
              <a:t>Results and discussion</a:t>
            </a:r>
            <a:endParaRPr lang="ru-RU" sz="8000" b="1" dirty="0">
              <a:solidFill>
                <a:srgbClr val="522284"/>
              </a:solidFill>
              <a:latin typeface="Century Gothic" panose="020B0502020202020204" pitchFamily="34" charset="0"/>
              <a:ea typeface="Roboto Black" panose="02000000000000000000" pitchFamily="2" charset="0"/>
              <a:cs typeface="Open Sans Light" panose="020B0306030504020204" pitchFamily="34" charset="0"/>
            </a:endParaRPr>
          </a:p>
        </p:txBody>
      </p:sp>
      <p:pic>
        <p:nvPicPr>
          <p:cNvPr id="30" name="Picture 29" descr="A logo with a purple circle and a black background&#10;&#10;Description automatically generated">
            <a:extLst>
              <a:ext uri="{FF2B5EF4-FFF2-40B4-BE49-F238E27FC236}">
                <a16:creationId xmlns:a16="http://schemas.microsoft.com/office/drawing/2014/main" id="{3AB8226E-17C5-7BD3-CC81-96DF80BF8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 y="518984"/>
            <a:ext cx="1532173" cy="432552"/>
          </a:xfrm>
          <a:prstGeom prst="rect">
            <a:avLst/>
          </a:prstGeom>
        </p:spPr>
      </p:pic>
      <p:sp>
        <p:nvSpPr>
          <p:cNvPr id="31" name="TextBox 30">
            <a:extLst>
              <a:ext uri="{FF2B5EF4-FFF2-40B4-BE49-F238E27FC236}">
                <a16:creationId xmlns:a16="http://schemas.microsoft.com/office/drawing/2014/main" id="{5CDA2933-ACDA-5B86-8198-BC910695DBE1}"/>
              </a:ext>
            </a:extLst>
          </p:cNvPr>
          <p:cNvSpPr txBox="1"/>
          <p:nvPr/>
        </p:nvSpPr>
        <p:spPr>
          <a:xfrm>
            <a:off x="904498" y="3294334"/>
            <a:ext cx="10135679" cy="5170646"/>
          </a:xfrm>
          <a:prstGeom prst="rect">
            <a:avLst/>
          </a:prstGeom>
          <a:noFill/>
        </p:spPr>
        <p:txBody>
          <a:bodyPr wrap="square" rtlCol="0">
            <a:spAutoFit/>
          </a:bodyPr>
          <a:lstStyle/>
          <a:p>
            <a:pPr marL="342900" indent="-342900" defTabSz="360000">
              <a:lnSpc>
                <a:spcPct val="150000"/>
              </a:lnSpc>
              <a:buFont typeface="Arial" panose="020B0604020202020204" pitchFamily="34" charset="0"/>
              <a:buChar char="•"/>
            </a:pPr>
            <a:r>
              <a:rPr lang="en-US" sz="2000" dirty="0">
                <a:latin typeface="+mj-lt"/>
              </a:rPr>
              <a:t>The </a:t>
            </a:r>
            <a:r>
              <a:rPr lang="en-US" sz="2000" dirty="0" err="1">
                <a:latin typeface="+mj-lt"/>
              </a:rPr>
              <a:t>City&amp;Me</a:t>
            </a:r>
            <a:r>
              <a:rPr lang="en-US" sz="2000" dirty="0">
                <a:latin typeface="+mj-lt"/>
              </a:rPr>
              <a:t> urban parks survey saw a robust response from </a:t>
            </a:r>
            <a:r>
              <a:rPr lang="en-US" sz="2000" dirty="0" err="1">
                <a:latin typeface="+mj-lt"/>
              </a:rPr>
              <a:t>Niš</a:t>
            </a:r>
            <a:r>
              <a:rPr lang="en-US" sz="2000" dirty="0">
                <a:latin typeface="+mj-lt"/>
              </a:rPr>
              <a:t> residents, indicating a high level of public interest in contributing to spatial decisions via the digital platform. </a:t>
            </a:r>
            <a:endParaRPr lang="en-US" sz="2000" dirty="0" smtClean="0">
              <a:latin typeface="+mj-lt"/>
            </a:endParaRPr>
          </a:p>
          <a:p>
            <a:pPr marL="342900" indent="-342900" defTabSz="360000">
              <a:lnSpc>
                <a:spcPct val="150000"/>
              </a:lnSpc>
              <a:buFont typeface="Arial" panose="020B0604020202020204" pitchFamily="34" charset="0"/>
              <a:buChar char="•"/>
            </a:pPr>
            <a:r>
              <a:rPr lang="en-US" sz="2000" dirty="0" smtClean="0">
                <a:latin typeface="+mj-lt"/>
              </a:rPr>
              <a:t>Out </a:t>
            </a:r>
            <a:r>
              <a:rPr lang="en-US" sz="2000" dirty="0">
                <a:latin typeface="+mj-lt"/>
              </a:rPr>
              <a:t>of all invited app users, approximately 7.1% participated in the survey. In absolute terms, 1,231 citizens submitted responses over the one-week period. This response rate is notable for a voluntary digital engagement initiative. According to </a:t>
            </a:r>
            <a:r>
              <a:rPr lang="en-US" sz="2000" dirty="0" err="1">
                <a:latin typeface="+mj-lt"/>
              </a:rPr>
              <a:t>City&amp;Me’s</a:t>
            </a:r>
            <a:r>
              <a:rPr lang="en-US" sz="2000" dirty="0">
                <a:latin typeface="+mj-lt"/>
              </a:rPr>
              <a:t> records, the turnout surpassed the average participation seen in previous in-app surveys by roughly 16%. </a:t>
            </a:r>
            <a:endParaRPr lang="en-US" sz="2000" dirty="0" smtClean="0">
              <a:latin typeface="+mj-lt"/>
            </a:endParaRPr>
          </a:p>
          <a:p>
            <a:pPr marL="342900" indent="-342900" defTabSz="360000">
              <a:lnSpc>
                <a:spcPct val="150000"/>
              </a:lnSpc>
              <a:buFont typeface="Arial" panose="020B0604020202020204" pitchFamily="34" charset="0"/>
              <a:buChar char="•"/>
            </a:pPr>
            <a:r>
              <a:rPr lang="en-US" sz="2000" dirty="0">
                <a:latin typeface="+mj-lt"/>
              </a:rPr>
              <a:t>The above-average engagement may also reflect growing adoption and trust in the platform itself, as this initiative occurred after several months of </a:t>
            </a:r>
            <a:r>
              <a:rPr lang="en-US" sz="2000" dirty="0" err="1">
                <a:latin typeface="+mj-lt"/>
              </a:rPr>
              <a:t>City&amp;Me</a:t>
            </a:r>
            <a:r>
              <a:rPr lang="en-US" sz="2000" dirty="0">
                <a:latin typeface="+mj-lt"/>
              </a:rPr>
              <a:t> usage in </a:t>
            </a:r>
            <a:r>
              <a:rPr lang="en-US" sz="2000" dirty="0" err="1">
                <a:latin typeface="+mj-lt"/>
              </a:rPr>
              <a:t>Niš</a:t>
            </a:r>
            <a:endParaRPr lang="en-US" sz="2000" dirty="0">
              <a:latin typeface="+mj-lt"/>
            </a:endParaRPr>
          </a:p>
        </p:txBody>
      </p:sp>
      <p:pic>
        <p:nvPicPr>
          <p:cNvPr id="12" name="Picture 11">
            <a:extLst>
              <a:ext uri="{FF2B5EF4-FFF2-40B4-BE49-F238E27FC236}">
                <a16:creationId xmlns:a16="http://schemas.microsoft.com/office/drawing/2014/main" id="{C990D8C9-C5DD-FD39-5025-85662A76134A}"/>
              </a:ext>
            </a:extLst>
          </p:cNvPr>
          <p:cNvPicPr>
            <a:picLocks noChangeAspect="1"/>
          </p:cNvPicPr>
          <p:nvPr/>
        </p:nvPicPr>
        <p:blipFill>
          <a:blip r:embed="rId4"/>
          <a:stretch>
            <a:fillRect/>
          </a:stretch>
        </p:blipFill>
        <p:spPr>
          <a:xfrm>
            <a:off x="18214766" y="0"/>
            <a:ext cx="73234" cy="10288588"/>
          </a:xfrm>
          <a:prstGeom prst="rect">
            <a:avLst/>
          </a:prstGeom>
        </p:spPr>
      </p:pic>
    </p:spTree>
    <p:extLst>
      <p:ext uri="{BB962C8B-B14F-4D97-AF65-F5344CB8AC3E}">
        <p14:creationId xmlns:p14="http://schemas.microsoft.com/office/powerpoint/2010/main" val="2282270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2018 Business Projects">
      <a:dk1>
        <a:sysClr val="windowText" lastClr="000000"/>
      </a:dk1>
      <a:lt1>
        <a:srgbClr val="3F3F3F"/>
      </a:lt1>
      <a:dk2>
        <a:srgbClr val="FA120A"/>
      </a:dk2>
      <a:lt2>
        <a:srgbClr val="FFFFFF"/>
      </a:lt2>
      <a:accent1>
        <a:srgbClr val="FAC603"/>
      </a:accent1>
      <a:accent2>
        <a:srgbClr val="E8E8E8"/>
      </a:accent2>
      <a:accent3>
        <a:srgbClr val="01C5F3"/>
      </a:accent3>
      <a:accent4>
        <a:srgbClr val="7877C9"/>
      </a:accent4>
      <a:accent5>
        <a:srgbClr val="06B396"/>
      </a:accent5>
      <a:accent6>
        <a:srgbClr val="A3D300"/>
      </a:accent6>
      <a:hlink>
        <a:srgbClr val="FFFFFF"/>
      </a:hlink>
      <a:folHlink>
        <a:srgbClr val="FFFF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51523</TotalTime>
  <Words>1576</Words>
  <Application>Microsoft Office PowerPoint</Application>
  <PresentationFormat>Custom</PresentationFormat>
  <Paragraphs>106</Paragraphs>
  <Slides>16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Century Gothic</vt:lpstr>
      <vt:lpstr>Open Sans</vt:lpstr>
      <vt:lpstr>Open Sans Light</vt:lpstr>
      <vt:lpstr>Poppins</vt:lpstr>
      <vt:lpstr>Poppins Bold</vt:lpstr>
      <vt:lpstr>Roboto</vt:lpstr>
      <vt:lpstr>Roboto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Ivana</cp:lastModifiedBy>
  <cp:revision>3472</cp:revision>
  <dcterms:created xsi:type="dcterms:W3CDTF">2015-02-25T15:20:40Z</dcterms:created>
  <dcterms:modified xsi:type="dcterms:W3CDTF">2025-11-13T17:15:06Z</dcterms:modified>
</cp:coreProperties>
</file>